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2.xml" ContentType="application/vnd.openxmlformats-officedocument.theme+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handoutMasterIdLst>
    <p:handoutMasterId r:id="rId79"/>
  </p:handoutMasterIdLst>
  <p:sldIdLst>
    <p:sldId id="256" r:id="rId2"/>
    <p:sldId id="349" r:id="rId3"/>
    <p:sldId id="379" r:id="rId4"/>
    <p:sldId id="310" r:id="rId5"/>
    <p:sldId id="350" r:id="rId6"/>
    <p:sldId id="351" r:id="rId7"/>
    <p:sldId id="367" r:id="rId8"/>
    <p:sldId id="372" r:id="rId9"/>
    <p:sldId id="352" r:id="rId10"/>
    <p:sldId id="378" r:id="rId11"/>
    <p:sldId id="410" r:id="rId12"/>
    <p:sldId id="407" r:id="rId13"/>
    <p:sldId id="408" r:id="rId14"/>
    <p:sldId id="360" r:id="rId15"/>
    <p:sldId id="380" r:id="rId16"/>
    <p:sldId id="361" r:id="rId17"/>
    <p:sldId id="426" r:id="rId18"/>
    <p:sldId id="354" r:id="rId19"/>
    <p:sldId id="355" r:id="rId20"/>
    <p:sldId id="393" r:id="rId21"/>
    <p:sldId id="390" r:id="rId22"/>
    <p:sldId id="394" r:id="rId23"/>
    <p:sldId id="430" r:id="rId24"/>
    <p:sldId id="427" r:id="rId25"/>
    <p:sldId id="428" r:id="rId26"/>
    <p:sldId id="429" r:id="rId27"/>
    <p:sldId id="356" r:id="rId28"/>
    <p:sldId id="375" r:id="rId29"/>
    <p:sldId id="381" r:id="rId30"/>
    <p:sldId id="400" r:id="rId31"/>
    <p:sldId id="401" r:id="rId32"/>
    <p:sldId id="402" r:id="rId33"/>
    <p:sldId id="404" r:id="rId34"/>
    <p:sldId id="405" r:id="rId35"/>
    <p:sldId id="357" r:id="rId36"/>
    <p:sldId id="358" r:id="rId37"/>
    <p:sldId id="376" r:id="rId38"/>
    <p:sldId id="359" r:id="rId39"/>
    <p:sldId id="425" r:id="rId40"/>
    <p:sldId id="406" r:id="rId41"/>
    <p:sldId id="373" r:id="rId42"/>
    <p:sldId id="392" r:id="rId43"/>
    <p:sldId id="396" r:id="rId44"/>
    <p:sldId id="395" r:id="rId45"/>
    <p:sldId id="397" r:id="rId46"/>
    <p:sldId id="398" r:id="rId47"/>
    <p:sldId id="399" r:id="rId48"/>
    <p:sldId id="362" r:id="rId49"/>
    <p:sldId id="382" r:id="rId50"/>
    <p:sldId id="384" r:id="rId51"/>
    <p:sldId id="415" r:id="rId52"/>
    <p:sldId id="416" r:id="rId53"/>
    <p:sldId id="417" r:id="rId54"/>
    <p:sldId id="413" r:id="rId55"/>
    <p:sldId id="414" r:id="rId56"/>
    <p:sldId id="383" r:id="rId57"/>
    <p:sldId id="363" r:id="rId58"/>
    <p:sldId id="385" r:id="rId59"/>
    <p:sldId id="391" r:id="rId60"/>
    <p:sldId id="371" r:id="rId61"/>
    <p:sldId id="411" r:id="rId62"/>
    <p:sldId id="412" r:id="rId63"/>
    <p:sldId id="386" r:id="rId64"/>
    <p:sldId id="387" r:id="rId65"/>
    <p:sldId id="364" r:id="rId66"/>
    <p:sldId id="388" r:id="rId67"/>
    <p:sldId id="389" r:id="rId68"/>
    <p:sldId id="418" r:id="rId69"/>
    <p:sldId id="419" r:id="rId70"/>
    <p:sldId id="420" r:id="rId71"/>
    <p:sldId id="421" r:id="rId72"/>
    <p:sldId id="422" r:id="rId73"/>
    <p:sldId id="423" r:id="rId74"/>
    <p:sldId id="424" r:id="rId75"/>
    <p:sldId id="377" r:id="rId76"/>
    <p:sldId id="374" r:id="rId77"/>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A0000"/>
    <a:srgbClr val="9D00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1" autoAdjust="0"/>
    <p:restoredTop sz="92634" autoAdjust="0"/>
  </p:normalViewPr>
  <p:slideViewPr>
    <p:cSldViewPr>
      <p:cViewPr varScale="1">
        <p:scale>
          <a:sx n="80" d="100"/>
          <a:sy n="80" d="100"/>
        </p:scale>
        <p:origin x="48" y="91"/>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8438"/>
    </p:cViewPr>
  </p:sorterViewPr>
  <p:notesViewPr>
    <p:cSldViewPr showGuides="1">
      <p:cViewPr varScale="1">
        <p:scale>
          <a:sx n="86" d="100"/>
          <a:sy n="86" d="100"/>
        </p:scale>
        <p:origin x="1190"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82A9B-56A0-4669-82DD-C193E7CC621E}"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zh-CN" altLang="en-US"/>
        </a:p>
      </dgm:t>
    </dgm:pt>
    <dgm:pt modelId="{CF6F48A7-ECD9-4D99-A6C6-61C7743AEF3C}">
      <dgm:prSet custT="1"/>
      <dgm:spPr/>
      <dgm:t>
        <a:bodyPr/>
        <a:lstStyle/>
        <a:p>
          <a:r>
            <a:rPr lang="en-US" altLang="zh-CN" sz="2200" b="1" dirty="0" smtClean="0">
              <a:latin typeface="Verdana" panose="020B0604030504040204" pitchFamily="34" charset="0"/>
              <a:ea typeface="Verdana" panose="020B0604030504040204" pitchFamily="34" charset="0"/>
            </a:rPr>
            <a:t>I</a:t>
          </a:r>
          <a:endParaRPr lang="zh-CN" sz="2200" b="1" dirty="0">
            <a:latin typeface="Verdana" panose="020B0604030504040204" pitchFamily="34" charset="0"/>
          </a:endParaRPr>
        </a:p>
      </dgm:t>
    </dgm:pt>
    <dgm:pt modelId="{B5F5955C-DF66-422E-915F-96605EFD0E0E}" type="parTrans" cxnId="{B00D7EBA-C243-43E4-88FA-81937D4C33F7}">
      <dgm:prSet/>
      <dgm:spPr/>
      <dgm:t>
        <a:bodyPr/>
        <a:lstStyle/>
        <a:p>
          <a:endParaRPr lang="zh-CN" altLang="en-US"/>
        </a:p>
      </dgm:t>
    </dgm:pt>
    <dgm:pt modelId="{64E65607-D996-4241-8963-9FE7662C20F9}" type="sibTrans" cxnId="{B00D7EBA-C243-43E4-88FA-81937D4C33F7}">
      <dgm:prSet/>
      <dgm:spPr/>
      <dgm:t>
        <a:bodyPr/>
        <a:lstStyle/>
        <a:p>
          <a:endParaRPr lang="zh-CN" altLang="en-US"/>
        </a:p>
      </dgm:t>
    </dgm:pt>
    <dgm:pt modelId="{9999470C-5E2B-400F-A976-CEC201FD03E9}">
      <dgm:prSet custT="1"/>
      <dgm:spPr/>
      <dgm:t>
        <a:bodyPr/>
        <a:lstStyle/>
        <a:p>
          <a:r>
            <a:rPr lang="en-US" altLang="zh-CN" sz="3000" dirty="0" smtClean="0">
              <a:latin typeface="Verdana" panose="020B0604030504040204" pitchFamily="34" charset="0"/>
              <a:ea typeface="Verdana" panose="020B0604030504040204" pitchFamily="34" charset="0"/>
            </a:rPr>
            <a:t>Tut</a:t>
          </a:r>
          <a:endParaRPr lang="zh-CN" altLang="en-US" sz="3000" dirty="0">
            <a:latin typeface="Verdana" panose="020B0604030504040204" pitchFamily="34" charset="0"/>
          </a:endParaRPr>
        </a:p>
      </dgm:t>
    </dgm:pt>
    <dgm:pt modelId="{2C40CC4E-4D63-4EDD-A02E-709D1F1BE674}" type="parTrans" cxnId="{308A5862-4308-4B19-90E3-FED75B246653}">
      <dgm:prSet/>
      <dgm:spPr/>
      <dgm:t>
        <a:bodyPr/>
        <a:lstStyle/>
        <a:p>
          <a:endParaRPr lang="zh-CN" altLang="en-US"/>
        </a:p>
      </dgm:t>
    </dgm:pt>
    <dgm:pt modelId="{389B0589-2842-4FE8-B4F9-30D3EB5FA249}" type="sibTrans" cxnId="{308A5862-4308-4B19-90E3-FED75B246653}">
      <dgm:prSet/>
      <dgm:spPr/>
      <dgm:t>
        <a:bodyPr/>
        <a:lstStyle/>
        <a:p>
          <a:endParaRPr lang="zh-CN" altLang="en-US"/>
        </a:p>
      </dgm:t>
    </dgm:pt>
    <dgm:pt modelId="{6FA8BCDE-CAFE-46E6-A4D5-3879032B04E8}" type="pres">
      <dgm:prSet presAssocID="{1C982A9B-56A0-4669-82DD-C193E7CC621E}" presName="linearFlow" presStyleCnt="0">
        <dgm:presLayoutVars>
          <dgm:dir/>
          <dgm:animLvl val="lvl"/>
          <dgm:resizeHandles val="exact"/>
        </dgm:presLayoutVars>
      </dgm:prSet>
      <dgm:spPr/>
      <dgm:t>
        <a:bodyPr/>
        <a:lstStyle/>
        <a:p>
          <a:endParaRPr lang="zh-CN" altLang="en-US"/>
        </a:p>
      </dgm:t>
    </dgm:pt>
    <dgm:pt modelId="{7004243C-9930-4BE2-9CA7-A01408927CEF}" type="pres">
      <dgm:prSet presAssocID="{CF6F48A7-ECD9-4D99-A6C6-61C7743AEF3C}" presName="composite" presStyleCnt="0"/>
      <dgm:spPr/>
    </dgm:pt>
    <dgm:pt modelId="{95EF6879-B56C-4934-B21C-3156FC2D2960}" type="pres">
      <dgm:prSet presAssocID="{CF6F48A7-ECD9-4D99-A6C6-61C7743AEF3C}" presName="parentText" presStyleLbl="alignNode1" presStyleIdx="0" presStyleCnt="1">
        <dgm:presLayoutVars>
          <dgm:chMax val="1"/>
          <dgm:bulletEnabled val="1"/>
        </dgm:presLayoutVars>
      </dgm:prSet>
      <dgm:spPr/>
      <dgm:t>
        <a:bodyPr/>
        <a:lstStyle/>
        <a:p>
          <a:endParaRPr lang="zh-CN" altLang="en-US"/>
        </a:p>
      </dgm:t>
    </dgm:pt>
    <dgm:pt modelId="{CE8AD327-7767-4F07-B153-5415B20D6934}" type="pres">
      <dgm:prSet presAssocID="{CF6F48A7-ECD9-4D99-A6C6-61C7743AEF3C}" presName="descendantText" presStyleLbl="alignAcc1" presStyleIdx="0" presStyleCnt="1" custLinFactY="-92686" custLinFactNeighborX="3003" custLinFactNeighborY="-100000">
        <dgm:presLayoutVars>
          <dgm:bulletEnabled val="1"/>
        </dgm:presLayoutVars>
      </dgm:prSet>
      <dgm:spPr/>
      <dgm:t>
        <a:bodyPr/>
        <a:lstStyle/>
        <a:p>
          <a:endParaRPr lang="zh-CN" altLang="en-US"/>
        </a:p>
      </dgm:t>
    </dgm:pt>
  </dgm:ptLst>
  <dgm:cxnLst>
    <dgm:cxn modelId="{B00D7EBA-C243-43E4-88FA-81937D4C33F7}" srcId="{1C982A9B-56A0-4669-82DD-C193E7CC621E}" destId="{CF6F48A7-ECD9-4D99-A6C6-61C7743AEF3C}" srcOrd="0" destOrd="0" parTransId="{B5F5955C-DF66-422E-915F-96605EFD0E0E}" sibTransId="{64E65607-D996-4241-8963-9FE7662C20F9}"/>
    <dgm:cxn modelId="{308A5862-4308-4B19-90E3-FED75B246653}" srcId="{CF6F48A7-ECD9-4D99-A6C6-61C7743AEF3C}" destId="{9999470C-5E2B-400F-A976-CEC201FD03E9}" srcOrd="0" destOrd="0" parTransId="{2C40CC4E-4D63-4EDD-A02E-709D1F1BE674}" sibTransId="{389B0589-2842-4FE8-B4F9-30D3EB5FA249}"/>
    <dgm:cxn modelId="{B4C8764F-D796-4A75-9162-A0560497DE96}" type="presOf" srcId="{9999470C-5E2B-400F-A976-CEC201FD03E9}" destId="{CE8AD327-7767-4F07-B153-5415B20D6934}" srcOrd="0" destOrd="0" presId="urn:microsoft.com/office/officeart/2005/8/layout/chevron2"/>
    <dgm:cxn modelId="{52D2235B-06AA-4221-8716-89B5CC94E3AC}" type="presOf" srcId="{1C982A9B-56A0-4669-82DD-C193E7CC621E}" destId="{6FA8BCDE-CAFE-46E6-A4D5-3879032B04E8}" srcOrd="0" destOrd="0" presId="urn:microsoft.com/office/officeart/2005/8/layout/chevron2"/>
    <dgm:cxn modelId="{1F54941A-9539-47ED-BCA7-AB851F72F901}" type="presOf" srcId="{CF6F48A7-ECD9-4D99-A6C6-61C7743AEF3C}" destId="{95EF6879-B56C-4934-B21C-3156FC2D2960}" srcOrd="0" destOrd="0" presId="urn:microsoft.com/office/officeart/2005/8/layout/chevron2"/>
    <dgm:cxn modelId="{D91672E2-A923-4BCC-A5BC-1B3DBB468EA1}" type="presParOf" srcId="{6FA8BCDE-CAFE-46E6-A4D5-3879032B04E8}" destId="{7004243C-9930-4BE2-9CA7-A01408927CEF}" srcOrd="0" destOrd="0" presId="urn:microsoft.com/office/officeart/2005/8/layout/chevron2"/>
    <dgm:cxn modelId="{D2A52B38-94AD-46AF-B19C-8E27FABFDEE9}" type="presParOf" srcId="{7004243C-9930-4BE2-9CA7-A01408927CEF}" destId="{95EF6879-B56C-4934-B21C-3156FC2D2960}" srcOrd="0" destOrd="0" presId="urn:microsoft.com/office/officeart/2005/8/layout/chevron2"/>
    <dgm:cxn modelId="{AD8B62D6-FE74-4D64-9E05-AD9886F5291D}" type="presParOf" srcId="{7004243C-9930-4BE2-9CA7-A01408927CEF}" destId="{CE8AD327-7767-4F07-B153-5415B20D693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84AB269-2487-46AB-9A3A-20503221DBDF}" type="doc">
      <dgm:prSet loTypeId="urn:microsoft.com/office/officeart/2008/layout/BendingPictureCaption" loCatId="picture" qsTypeId="urn:microsoft.com/office/officeart/2005/8/quickstyle/simple1" qsCatId="simple" csTypeId="urn:microsoft.com/office/officeart/2005/8/colors/accent2_1" csCatId="accent2" phldr="1"/>
      <dgm:spPr/>
      <dgm:t>
        <a:bodyPr/>
        <a:lstStyle/>
        <a:p>
          <a:endParaRPr lang="zh-CN" altLang="en-US"/>
        </a:p>
      </dgm:t>
    </dgm:pt>
    <dgm:pt modelId="{66A01045-7E3D-497F-8CA4-8FD93BCFAEB7}">
      <dgm:prSet phldrT="[文本]" custT="1"/>
      <dgm:spPr/>
      <dgm:t>
        <a:bodyPr/>
        <a:lstStyle/>
        <a:p>
          <a:endParaRPr lang="zh-CN" altLang="en-US" sz="1800" dirty="0"/>
        </a:p>
      </dgm:t>
    </dgm:pt>
    <dgm:pt modelId="{1F0EC283-7733-4111-9DAA-C7C9B97511A1}" type="parTrans" cxnId="{78F4B60E-43A2-4C5D-928D-B6ECF1A0F5C8}">
      <dgm:prSet/>
      <dgm:spPr/>
      <dgm:t>
        <a:bodyPr/>
        <a:lstStyle/>
        <a:p>
          <a:endParaRPr lang="zh-CN" altLang="en-US"/>
        </a:p>
      </dgm:t>
    </dgm:pt>
    <dgm:pt modelId="{774EEEC0-BB5E-491D-A02F-A84FC6228BA6}" type="sibTrans" cxnId="{78F4B60E-43A2-4C5D-928D-B6ECF1A0F5C8}">
      <dgm:prSet/>
      <dgm:spPr/>
      <dgm:t>
        <a:bodyPr/>
        <a:lstStyle/>
        <a:p>
          <a:endParaRPr lang="zh-CN" altLang="en-US"/>
        </a:p>
      </dgm:t>
    </dgm:pt>
    <dgm:pt modelId="{CF2ECB91-DA46-402E-8811-55C2418F755B}">
      <dgm:prSet phldrT="[文本]"/>
      <dgm:spPr/>
      <dgm:t>
        <a:bodyPr/>
        <a:lstStyle/>
        <a:p>
          <a:endParaRPr lang="zh-CN" altLang="en-US" dirty="0"/>
        </a:p>
      </dgm:t>
    </dgm:pt>
    <dgm:pt modelId="{07C3D949-4A6E-42A2-95DD-EE05EC48030B}" type="parTrans" cxnId="{7B2EE566-D808-4E43-B733-CD33FF8153B1}">
      <dgm:prSet/>
      <dgm:spPr/>
      <dgm:t>
        <a:bodyPr/>
        <a:lstStyle/>
        <a:p>
          <a:endParaRPr lang="zh-CN" altLang="en-US"/>
        </a:p>
      </dgm:t>
    </dgm:pt>
    <dgm:pt modelId="{4C306F62-5E34-4BE4-8FF9-358C81ECEB17}" type="sibTrans" cxnId="{7B2EE566-D808-4E43-B733-CD33FF8153B1}">
      <dgm:prSet/>
      <dgm:spPr/>
      <dgm:t>
        <a:bodyPr/>
        <a:lstStyle/>
        <a:p>
          <a:endParaRPr lang="zh-CN" altLang="en-US"/>
        </a:p>
      </dgm:t>
    </dgm:pt>
    <dgm:pt modelId="{122D73C3-5413-4029-A413-C343DDF8EFD4}" type="pres">
      <dgm:prSet presAssocID="{E84AB269-2487-46AB-9A3A-20503221DBDF}" presName="diagram" presStyleCnt="0">
        <dgm:presLayoutVars>
          <dgm:dir/>
        </dgm:presLayoutVars>
      </dgm:prSet>
      <dgm:spPr/>
      <dgm:t>
        <a:bodyPr/>
        <a:lstStyle/>
        <a:p>
          <a:endParaRPr lang="zh-CN" altLang="en-US"/>
        </a:p>
      </dgm:t>
    </dgm:pt>
    <dgm:pt modelId="{82EE21B0-B5F3-4602-8D7C-991139C1AE39}" type="pres">
      <dgm:prSet presAssocID="{66A01045-7E3D-497F-8CA4-8FD93BCFAEB7}" presName="composite" presStyleCnt="0"/>
      <dgm:spPr/>
    </dgm:pt>
    <dgm:pt modelId="{EE445FDD-BE1B-4526-B2D4-AD794094BA6E}" type="pres">
      <dgm:prSet presAssocID="{66A01045-7E3D-497F-8CA4-8FD93BCFAEB7}" presName="Image" presStyleLbl="bgShp" presStyleIdx="0" presStyleCnt="2"/>
      <dgm:spPr>
        <a:solidFill>
          <a:schemeClr val="bg1"/>
        </a:solidFill>
        <a:ln>
          <a:solidFill>
            <a:srgbClr val="9D0000"/>
          </a:solidFill>
        </a:ln>
      </dgm:spPr>
    </dgm:pt>
    <dgm:pt modelId="{EF9EE1A6-AE55-44DF-A7B6-1791574C64E3}" type="pres">
      <dgm:prSet presAssocID="{66A01045-7E3D-497F-8CA4-8FD93BCFAEB7}" presName="Parent" presStyleLbl="node0" presStyleIdx="0" presStyleCnt="2" custScaleX="71963" custScaleY="27451" custLinFactNeighborX="513" custLinFactNeighborY="12745">
        <dgm:presLayoutVars>
          <dgm:bulletEnabled val="1"/>
        </dgm:presLayoutVars>
      </dgm:prSet>
      <dgm:spPr/>
      <dgm:t>
        <a:bodyPr/>
        <a:lstStyle/>
        <a:p>
          <a:endParaRPr lang="zh-CN" altLang="en-US"/>
        </a:p>
      </dgm:t>
    </dgm:pt>
    <dgm:pt modelId="{A3B24084-B93A-40C7-B0C4-0D9FCCFFF4EB}" type="pres">
      <dgm:prSet presAssocID="{774EEEC0-BB5E-491D-A02F-A84FC6228BA6}" presName="sibTrans" presStyleCnt="0"/>
      <dgm:spPr/>
    </dgm:pt>
    <dgm:pt modelId="{31EE8EB1-83E4-4031-9410-46495549F0FA}" type="pres">
      <dgm:prSet presAssocID="{CF2ECB91-DA46-402E-8811-55C2418F755B}" presName="composite" presStyleCnt="0"/>
      <dgm:spPr/>
    </dgm:pt>
    <dgm:pt modelId="{539E5DBB-7337-45AE-8EAE-17BA21866385}" type="pres">
      <dgm:prSet presAssocID="{CF2ECB91-DA46-402E-8811-55C2418F755B}" presName="Image" presStyleLbl="bgShp" presStyleIdx="1" presStyleCnt="2"/>
      <dgm:spPr>
        <a:solidFill>
          <a:schemeClr val="bg1"/>
        </a:solidFill>
        <a:ln>
          <a:solidFill>
            <a:srgbClr val="9D0000"/>
          </a:solidFill>
        </a:ln>
      </dgm:spPr>
      <dgm:t>
        <a:bodyPr/>
        <a:lstStyle/>
        <a:p>
          <a:endParaRPr lang="zh-CN" altLang="en-US"/>
        </a:p>
      </dgm:t>
    </dgm:pt>
    <dgm:pt modelId="{AB94DA20-2240-4556-BEB6-2C91394B7CD5}" type="pres">
      <dgm:prSet presAssocID="{CF2ECB91-DA46-402E-8811-55C2418F755B}" presName="Parent" presStyleLbl="node0" presStyleIdx="1" presStyleCnt="2" custScaleX="71963" custScaleY="27451" custLinFactNeighborX="513" custLinFactNeighborY="12745">
        <dgm:presLayoutVars>
          <dgm:bulletEnabled val="1"/>
        </dgm:presLayoutVars>
      </dgm:prSet>
      <dgm:spPr/>
      <dgm:t>
        <a:bodyPr/>
        <a:lstStyle/>
        <a:p>
          <a:endParaRPr lang="zh-CN" altLang="en-US"/>
        </a:p>
      </dgm:t>
    </dgm:pt>
  </dgm:ptLst>
  <dgm:cxnLst>
    <dgm:cxn modelId="{AD33C602-DB60-4E55-9B66-4C8F114D3C3C}" type="presOf" srcId="{66A01045-7E3D-497F-8CA4-8FD93BCFAEB7}" destId="{EF9EE1A6-AE55-44DF-A7B6-1791574C64E3}" srcOrd="0" destOrd="0" presId="urn:microsoft.com/office/officeart/2008/layout/BendingPictureCaption"/>
    <dgm:cxn modelId="{78F4B60E-43A2-4C5D-928D-B6ECF1A0F5C8}" srcId="{E84AB269-2487-46AB-9A3A-20503221DBDF}" destId="{66A01045-7E3D-497F-8CA4-8FD93BCFAEB7}" srcOrd="0" destOrd="0" parTransId="{1F0EC283-7733-4111-9DAA-C7C9B97511A1}" sibTransId="{774EEEC0-BB5E-491D-A02F-A84FC6228BA6}"/>
    <dgm:cxn modelId="{D18D17E1-59E3-4E16-95F8-17FA0DD0D725}" type="presOf" srcId="{CF2ECB91-DA46-402E-8811-55C2418F755B}" destId="{AB94DA20-2240-4556-BEB6-2C91394B7CD5}" srcOrd="0" destOrd="0" presId="urn:microsoft.com/office/officeart/2008/layout/BendingPictureCaption"/>
    <dgm:cxn modelId="{7B2EE566-D808-4E43-B733-CD33FF8153B1}" srcId="{E84AB269-2487-46AB-9A3A-20503221DBDF}" destId="{CF2ECB91-DA46-402E-8811-55C2418F755B}" srcOrd="1" destOrd="0" parTransId="{07C3D949-4A6E-42A2-95DD-EE05EC48030B}" sibTransId="{4C306F62-5E34-4BE4-8FF9-358C81ECEB17}"/>
    <dgm:cxn modelId="{93894CEE-D9AE-42DA-8361-09EDC6BE3927}" type="presOf" srcId="{E84AB269-2487-46AB-9A3A-20503221DBDF}" destId="{122D73C3-5413-4029-A413-C343DDF8EFD4}" srcOrd="0" destOrd="0" presId="urn:microsoft.com/office/officeart/2008/layout/BendingPictureCaption"/>
    <dgm:cxn modelId="{DA7F791B-0F82-4C09-9B00-45CD1FA3A0EA}" type="presParOf" srcId="{122D73C3-5413-4029-A413-C343DDF8EFD4}" destId="{82EE21B0-B5F3-4602-8D7C-991139C1AE39}" srcOrd="0" destOrd="0" presId="urn:microsoft.com/office/officeart/2008/layout/BendingPictureCaption"/>
    <dgm:cxn modelId="{B6E460AB-6CE9-47C4-A49E-15C699265C50}" type="presParOf" srcId="{82EE21B0-B5F3-4602-8D7C-991139C1AE39}" destId="{EE445FDD-BE1B-4526-B2D4-AD794094BA6E}" srcOrd="0" destOrd="0" presId="urn:microsoft.com/office/officeart/2008/layout/BendingPictureCaption"/>
    <dgm:cxn modelId="{F54CA3EF-E493-474C-ACCE-AA3D59920D7C}" type="presParOf" srcId="{82EE21B0-B5F3-4602-8D7C-991139C1AE39}" destId="{EF9EE1A6-AE55-44DF-A7B6-1791574C64E3}" srcOrd="1" destOrd="0" presId="urn:microsoft.com/office/officeart/2008/layout/BendingPictureCaption"/>
    <dgm:cxn modelId="{BA8EDBC8-C990-4556-B85E-9F5E35B09A5D}" type="presParOf" srcId="{122D73C3-5413-4029-A413-C343DDF8EFD4}" destId="{A3B24084-B93A-40C7-B0C4-0D9FCCFFF4EB}" srcOrd="1" destOrd="0" presId="urn:microsoft.com/office/officeart/2008/layout/BendingPictureCaption"/>
    <dgm:cxn modelId="{1599CC66-56D1-4DB7-8940-F2780B2D83D2}" type="presParOf" srcId="{122D73C3-5413-4029-A413-C343DDF8EFD4}" destId="{31EE8EB1-83E4-4031-9410-46495549F0FA}" srcOrd="2" destOrd="0" presId="urn:microsoft.com/office/officeart/2008/layout/BendingPictureCaption"/>
    <dgm:cxn modelId="{7404033F-6FD3-408D-9F28-791C7216CF0A}" type="presParOf" srcId="{31EE8EB1-83E4-4031-9410-46495549F0FA}" destId="{539E5DBB-7337-45AE-8EAE-17BA21866385}" srcOrd="0" destOrd="0" presId="urn:microsoft.com/office/officeart/2008/layout/BendingPictureCaption"/>
    <dgm:cxn modelId="{451BCC67-AE16-408B-9CAC-784E3E9BECA3}" type="presParOf" srcId="{31EE8EB1-83E4-4031-9410-46495549F0FA}" destId="{AB94DA20-2240-4556-BEB6-2C91394B7CD5}"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82A9B-56A0-4669-82DD-C193E7CC621E}"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zh-CN" altLang="en-US"/>
        </a:p>
      </dgm:t>
    </dgm:pt>
    <dgm:pt modelId="{CF6F48A7-ECD9-4D99-A6C6-61C7743AEF3C}">
      <dgm:prSet custT="1"/>
      <dgm:spPr/>
      <dgm:t>
        <a:bodyPr/>
        <a:lstStyle/>
        <a:p>
          <a:r>
            <a:rPr lang="en-US" altLang="zh-CN" sz="2200" b="1" smtClean="0">
              <a:latin typeface="Verdana" panose="020B0604030504040204" pitchFamily="34" charset="0"/>
            </a:rPr>
            <a:t>I</a:t>
          </a:r>
          <a:endParaRPr lang="zh-CN" sz="2200" b="1" dirty="0">
            <a:latin typeface="Verdana" panose="020B0604030504040204" pitchFamily="34" charset="0"/>
          </a:endParaRPr>
        </a:p>
      </dgm:t>
    </dgm:pt>
    <dgm:pt modelId="{B5F5955C-DF66-422E-915F-96605EFD0E0E}" type="parTrans" cxnId="{B00D7EBA-C243-43E4-88FA-81937D4C33F7}">
      <dgm:prSet/>
      <dgm:spPr/>
      <dgm:t>
        <a:bodyPr/>
        <a:lstStyle/>
        <a:p>
          <a:endParaRPr lang="zh-CN" altLang="en-US"/>
        </a:p>
      </dgm:t>
    </dgm:pt>
    <dgm:pt modelId="{64E65607-D996-4241-8963-9FE7662C20F9}" type="sibTrans" cxnId="{B00D7EBA-C243-43E4-88FA-81937D4C33F7}">
      <dgm:prSet/>
      <dgm:spPr/>
      <dgm:t>
        <a:bodyPr/>
        <a:lstStyle/>
        <a:p>
          <a:endParaRPr lang="zh-CN" altLang="en-US"/>
        </a:p>
      </dgm:t>
    </dgm:pt>
    <dgm:pt modelId="{9999470C-5E2B-400F-A976-CEC201FD03E9}">
      <dgm:prSet custT="1"/>
      <dgm:spPr/>
      <dgm:t>
        <a:bodyPr/>
        <a:lstStyle/>
        <a:p>
          <a:r>
            <a:rPr lang="en-US" altLang="zh-CN" sz="3000" b="1" dirty="0" smtClean="0">
              <a:solidFill>
                <a:srgbClr val="9A0000"/>
              </a:solidFill>
              <a:latin typeface="Verdana" panose="020B0604030504040204" pitchFamily="34" charset="0"/>
            </a:rPr>
            <a:t>Basics</a:t>
          </a:r>
          <a:endParaRPr lang="zh-CN" altLang="en-US" sz="3000" b="1" dirty="0">
            <a:solidFill>
              <a:srgbClr val="9A0000"/>
            </a:solidFill>
            <a:latin typeface="Verdana" panose="020B0604030504040204" pitchFamily="34" charset="0"/>
          </a:endParaRPr>
        </a:p>
      </dgm:t>
    </dgm:pt>
    <dgm:pt modelId="{389B0589-2842-4FE8-B4F9-30D3EB5FA249}" type="sibTrans" cxnId="{308A5862-4308-4B19-90E3-FED75B246653}">
      <dgm:prSet/>
      <dgm:spPr/>
      <dgm:t>
        <a:bodyPr/>
        <a:lstStyle/>
        <a:p>
          <a:endParaRPr lang="zh-CN" altLang="en-US"/>
        </a:p>
      </dgm:t>
    </dgm:pt>
    <dgm:pt modelId="{2C40CC4E-4D63-4EDD-A02E-709D1F1BE674}" type="parTrans" cxnId="{308A5862-4308-4B19-90E3-FED75B246653}">
      <dgm:prSet/>
      <dgm:spPr/>
      <dgm:t>
        <a:bodyPr/>
        <a:lstStyle/>
        <a:p>
          <a:endParaRPr lang="zh-CN" altLang="en-US"/>
        </a:p>
      </dgm:t>
    </dgm:pt>
    <dgm:pt modelId="{69D1C1D2-ADC1-4A61-8698-8E6DD1112F0C}">
      <dgm:prSet custT="1"/>
      <dgm:spPr/>
      <dgm:t>
        <a:bodyPr/>
        <a:lstStyle/>
        <a:p>
          <a:r>
            <a:rPr lang="en-US" altLang="zh-CN" sz="3000" b="0" dirty="0" smtClean="0">
              <a:solidFill>
                <a:schemeClr val="bg1"/>
              </a:solidFill>
              <a:latin typeface="Verdana" panose="020B0604030504040204" pitchFamily="34" charset="0"/>
            </a:rPr>
            <a:t>II</a:t>
          </a:r>
          <a:endParaRPr lang="zh-CN" altLang="en-US" sz="3000" b="0" dirty="0">
            <a:solidFill>
              <a:schemeClr val="bg1"/>
            </a:solidFill>
            <a:latin typeface="Verdana" panose="020B0604030504040204" pitchFamily="34" charset="0"/>
          </a:endParaRPr>
        </a:p>
      </dgm:t>
    </dgm:pt>
    <dgm:pt modelId="{40E16FB5-2328-4A42-B627-199D04BD4154}" type="parTrans" cxnId="{A4284DAB-C40F-4179-8499-3DF6EF6408AC}">
      <dgm:prSet/>
      <dgm:spPr/>
      <dgm:t>
        <a:bodyPr/>
        <a:lstStyle/>
        <a:p>
          <a:endParaRPr lang="zh-CN" altLang="en-US"/>
        </a:p>
      </dgm:t>
    </dgm:pt>
    <dgm:pt modelId="{5CAEE6F2-5219-4B7D-A927-76BEDF951BAE}" type="sibTrans" cxnId="{A4284DAB-C40F-4179-8499-3DF6EF6408AC}">
      <dgm:prSet/>
      <dgm:spPr/>
      <dgm:t>
        <a:bodyPr/>
        <a:lstStyle/>
        <a:p>
          <a:endParaRPr lang="zh-CN" altLang="en-US"/>
        </a:p>
      </dgm:t>
    </dgm:pt>
    <dgm:pt modelId="{97722A49-DF0C-4CC1-9F7D-07C24401D217}">
      <dgm:prSet custT="1"/>
      <dgm:spPr/>
      <dgm:t>
        <a:bodyPr/>
        <a:lstStyle/>
        <a:p>
          <a:r>
            <a:rPr lang="en-US" altLang="zh-CN" sz="3000" b="0" dirty="0" smtClean="0">
              <a:solidFill>
                <a:schemeClr val="tx1"/>
              </a:solidFill>
              <a:latin typeface="Verdana" panose="020B0604030504040204" pitchFamily="34" charset="0"/>
            </a:rPr>
            <a:t>Methods</a:t>
          </a:r>
          <a:endParaRPr lang="zh-CN" altLang="en-US" sz="3000" b="0" dirty="0">
            <a:solidFill>
              <a:schemeClr val="tx1"/>
            </a:solidFill>
            <a:latin typeface="Verdana" panose="020B0604030504040204" pitchFamily="34" charset="0"/>
          </a:endParaRPr>
        </a:p>
      </dgm:t>
    </dgm:pt>
    <dgm:pt modelId="{EF24FA0B-9587-40B3-BF7C-CD0E9F05B312}" type="parTrans" cxnId="{202E0495-CC29-4057-AF27-2A812156AE7D}">
      <dgm:prSet/>
      <dgm:spPr/>
      <dgm:t>
        <a:bodyPr/>
        <a:lstStyle/>
        <a:p>
          <a:endParaRPr lang="zh-CN" altLang="en-US"/>
        </a:p>
      </dgm:t>
    </dgm:pt>
    <dgm:pt modelId="{B3E60C32-F68A-4AF8-B2CC-D3A5F52FB914}" type="sibTrans" cxnId="{202E0495-CC29-4057-AF27-2A812156AE7D}">
      <dgm:prSet/>
      <dgm:spPr/>
      <dgm:t>
        <a:bodyPr/>
        <a:lstStyle/>
        <a:p>
          <a:endParaRPr lang="zh-CN" altLang="en-US"/>
        </a:p>
      </dgm:t>
    </dgm:pt>
    <dgm:pt modelId="{38C67A47-10BF-47AF-9863-3678A850488C}">
      <dgm:prSet custT="1"/>
      <dgm:spPr/>
      <dgm:t>
        <a:bodyPr/>
        <a:lstStyle/>
        <a:p>
          <a:r>
            <a:rPr lang="en-US" altLang="zh-CN" sz="3000" b="0" dirty="0" smtClean="0">
              <a:solidFill>
                <a:schemeClr val="bg1"/>
              </a:solidFill>
              <a:latin typeface="Verdana" panose="020B0604030504040204" pitchFamily="34" charset="0"/>
            </a:rPr>
            <a:t>III</a:t>
          </a:r>
          <a:endParaRPr lang="zh-CN" altLang="en-US" sz="3000" b="0" dirty="0">
            <a:solidFill>
              <a:schemeClr val="bg1"/>
            </a:solidFill>
            <a:latin typeface="Verdana" panose="020B0604030504040204" pitchFamily="34" charset="0"/>
          </a:endParaRPr>
        </a:p>
      </dgm:t>
    </dgm:pt>
    <dgm:pt modelId="{2CC8E527-B22D-4E28-84EA-3D99AA5042D9}" type="parTrans" cxnId="{EB269D59-1FBC-4D94-9493-F524851EA200}">
      <dgm:prSet/>
      <dgm:spPr/>
      <dgm:t>
        <a:bodyPr/>
        <a:lstStyle/>
        <a:p>
          <a:endParaRPr lang="zh-CN" altLang="en-US"/>
        </a:p>
      </dgm:t>
    </dgm:pt>
    <dgm:pt modelId="{6C56B5FD-EE0F-4C46-B68F-DA9E98167FA8}" type="sibTrans" cxnId="{EB269D59-1FBC-4D94-9493-F524851EA200}">
      <dgm:prSet/>
      <dgm:spPr/>
      <dgm:t>
        <a:bodyPr/>
        <a:lstStyle/>
        <a:p>
          <a:endParaRPr lang="zh-CN" altLang="en-US"/>
        </a:p>
      </dgm:t>
    </dgm:pt>
    <dgm:pt modelId="{EF0F1171-1510-4E18-B0C9-82045F6546AA}">
      <dgm:prSet custT="1"/>
      <dgm:spPr/>
      <dgm:t>
        <a:bodyPr/>
        <a:lstStyle/>
        <a:p>
          <a:r>
            <a:rPr lang="en-US" altLang="zh-CN" sz="3000" b="0" dirty="0" smtClean="0">
              <a:solidFill>
                <a:schemeClr val="tx1"/>
              </a:solidFill>
              <a:latin typeface="Verdana" panose="020B0604030504040204" pitchFamily="34" charset="0"/>
            </a:rPr>
            <a:t>Accelerators</a:t>
          </a:r>
          <a:endParaRPr lang="zh-CN" altLang="en-US" sz="3000" b="0" dirty="0">
            <a:solidFill>
              <a:schemeClr val="tx1"/>
            </a:solidFill>
            <a:latin typeface="Verdana" panose="020B0604030504040204" pitchFamily="34" charset="0"/>
          </a:endParaRPr>
        </a:p>
      </dgm:t>
    </dgm:pt>
    <dgm:pt modelId="{383FB965-F598-4B87-B929-D33AADDF1A29}" type="parTrans" cxnId="{9E2FF962-1C5C-4672-9BB1-799B03168A83}">
      <dgm:prSet/>
      <dgm:spPr/>
      <dgm:t>
        <a:bodyPr/>
        <a:lstStyle/>
        <a:p>
          <a:endParaRPr lang="zh-CN" altLang="en-US"/>
        </a:p>
      </dgm:t>
    </dgm:pt>
    <dgm:pt modelId="{5313A4F2-C27C-4DD3-9A32-74CCCA3083CB}" type="sibTrans" cxnId="{9E2FF962-1C5C-4672-9BB1-799B03168A83}">
      <dgm:prSet/>
      <dgm:spPr/>
      <dgm:t>
        <a:bodyPr/>
        <a:lstStyle/>
        <a:p>
          <a:endParaRPr lang="zh-CN" altLang="en-US"/>
        </a:p>
      </dgm:t>
    </dgm:pt>
    <dgm:pt modelId="{6FA8BCDE-CAFE-46E6-A4D5-3879032B04E8}" type="pres">
      <dgm:prSet presAssocID="{1C982A9B-56A0-4669-82DD-C193E7CC621E}" presName="linearFlow" presStyleCnt="0">
        <dgm:presLayoutVars>
          <dgm:dir/>
          <dgm:animLvl val="lvl"/>
          <dgm:resizeHandles val="exact"/>
        </dgm:presLayoutVars>
      </dgm:prSet>
      <dgm:spPr/>
      <dgm:t>
        <a:bodyPr/>
        <a:lstStyle/>
        <a:p>
          <a:endParaRPr lang="zh-CN" altLang="en-US"/>
        </a:p>
      </dgm:t>
    </dgm:pt>
    <dgm:pt modelId="{7004243C-9930-4BE2-9CA7-A01408927CEF}" type="pres">
      <dgm:prSet presAssocID="{CF6F48A7-ECD9-4D99-A6C6-61C7743AEF3C}" presName="composite" presStyleCnt="0"/>
      <dgm:spPr/>
    </dgm:pt>
    <dgm:pt modelId="{95EF6879-B56C-4934-B21C-3156FC2D2960}" type="pres">
      <dgm:prSet presAssocID="{CF6F48A7-ECD9-4D99-A6C6-61C7743AEF3C}" presName="parentText" presStyleLbl="alignNode1" presStyleIdx="0" presStyleCnt="3">
        <dgm:presLayoutVars>
          <dgm:chMax val="1"/>
          <dgm:bulletEnabled val="1"/>
        </dgm:presLayoutVars>
      </dgm:prSet>
      <dgm:spPr/>
      <dgm:t>
        <a:bodyPr/>
        <a:lstStyle/>
        <a:p>
          <a:endParaRPr lang="zh-CN" altLang="en-US"/>
        </a:p>
      </dgm:t>
    </dgm:pt>
    <dgm:pt modelId="{CE8AD327-7767-4F07-B153-5415B20D6934}" type="pres">
      <dgm:prSet presAssocID="{CF6F48A7-ECD9-4D99-A6C6-61C7743AEF3C}" presName="descendantText" presStyleLbl="alignAcc1" presStyleIdx="0" presStyleCnt="3" custLinFactY="-92686" custLinFactNeighborX="3003" custLinFactNeighborY="-100000">
        <dgm:presLayoutVars>
          <dgm:bulletEnabled val="1"/>
        </dgm:presLayoutVars>
      </dgm:prSet>
      <dgm:spPr/>
      <dgm:t>
        <a:bodyPr/>
        <a:lstStyle/>
        <a:p>
          <a:endParaRPr lang="zh-CN" altLang="en-US"/>
        </a:p>
      </dgm:t>
    </dgm:pt>
    <dgm:pt modelId="{71F41A20-A84A-4E17-BBB9-AC42C43EF4C4}" type="pres">
      <dgm:prSet presAssocID="{64E65607-D996-4241-8963-9FE7662C20F9}" presName="sp" presStyleCnt="0"/>
      <dgm:spPr/>
    </dgm:pt>
    <dgm:pt modelId="{5B237A3C-FF35-4C69-ACCA-9D57C76C97F8}" type="pres">
      <dgm:prSet presAssocID="{69D1C1D2-ADC1-4A61-8698-8E6DD1112F0C}" presName="composite" presStyleCnt="0"/>
      <dgm:spPr/>
    </dgm:pt>
    <dgm:pt modelId="{16DB269A-A758-4E27-9EEA-42E6E9EA57F3}" type="pres">
      <dgm:prSet presAssocID="{69D1C1D2-ADC1-4A61-8698-8E6DD1112F0C}" presName="parentText" presStyleLbl="alignNode1" presStyleIdx="1" presStyleCnt="3">
        <dgm:presLayoutVars>
          <dgm:chMax val="1"/>
          <dgm:bulletEnabled val="1"/>
        </dgm:presLayoutVars>
      </dgm:prSet>
      <dgm:spPr/>
      <dgm:t>
        <a:bodyPr/>
        <a:lstStyle/>
        <a:p>
          <a:endParaRPr lang="zh-CN" altLang="en-US"/>
        </a:p>
      </dgm:t>
    </dgm:pt>
    <dgm:pt modelId="{41F46DBA-15BC-4863-8EAE-DC6A8EBB76AB}" type="pres">
      <dgm:prSet presAssocID="{69D1C1D2-ADC1-4A61-8698-8E6DD1112F0C}" presName="descendantText" presStyleLbl="alignAcc1" presStyleIdx="1" presStyleCnt="3">
        <dgm:presLayoutVars>
          <dgm:bulletEnabled val="1"/>
        </dgm:presLayoutVars>
      </dgm:prSet>
      <dgm:spPr/>
      <dgm:t>
        <a:bodyPr/>
        <a:lstStyle/>
        <a:p>
          <a:endParaRPr lang="zh-CN" altLang="en-US"/>
        </a:p>
      </dgm:t>
    </dgm:pt>
    <dgm:pt modelId="{53ED44C8-CC6C-47D2-A76A-0DCE6FC1E7FA}" type="pres">
      <dgm:prSet presAssocID="{5CAEE6F2-5219-4B7D-A927-76BEDF951BAE}" presName="sp" presStyleCnt="0"/>
      <dgm:spPr/>
    </dgm:pt>
    <dgm:pt modelId="{A73F8A72-2C81-42F8-81E9-0EE8B6CE4548}" type="pres">
      <dgm:prSet presAssocID="{38C67A47-10BF-47AF-9863-3678A850488C}" presName="composite" presStyleCnt="0"/>
      <dgm:spPr/>
    </dgm:pt>
    <dgm:pt modelId="{8340E412-F836-4AD2-B406-D65677624751}" type="pres">
      <dgm:prSet presAssocID="{38C67A47-10BF-47AF-9863-3678A850488C}" presName="parentText" presStyleLbl="alignNode1" presStyleIdx="2" presStyleCnt="3">
        <dgm:presLayoutVars>
          <dgm:chMax val="1"/>
          <dgm:bulletEnabled val="1"/>
        </dgm:presLayoutVars>
      </dgm:prSet>
      <dgm:spPr/>
      <dgm:t>
        <a:bodyPr/>
        <a:lstStyle/>
        <a:p>
          <a:endParaRPr lang="zh-CN" altLang="en-US"/>
        </a:p>
      </dgm:t>
    </dgm:pt>
    <dgm:pt modelId="{ED25AE1B-3B63-44B4-AAAF-14615022C6F1}" type="pres">
      <dgm:prSet presAssocID="{38C67A47-10BF-47AF-9863-3678A850488C}" presName="descendantText" presStyleLbl="alignAcc1" presStyleIdx="2" presStyleCnt="3">
        <dgm:presLayoutVars>
          <dgm:bulletEnabled val="1"/>
        </dgm:presLayoutVars>
      </dgm:prSet>
      <dgm:spPr/>
      <dgm:t>
        <a:bodyPr/>
        <a:lstStyle/>
        <a:p>
          <a:endParaRPr lang="zh-CN" altLang="en-US"/>
        </a:p>
      </dgm:t>
    </dgm:pt>
  </dgm:ptLst>
  <dgm:cxnLst>
    <dgm:cxn modelId="{D6A2653F-A985-47FE-8B28-D58165470436}" type="presOf" srcId="{38C67A47-10BF-47AF-9863-3678A850488C}" destId="{8340E412-F836-4AD2-B406-D65677624751}" srcOrd="0" destOrd="0" presId="urn:microsoft.com/office/officeart/2005/8/layout/chevron2"/>
    <dgm:cxn modelId="{B00D7EBA-C243-43E4-88FA-81937D4C33F7}" srcId="{1C982A9B-56A0-4669-82DD-C193E7CC621E}" destId="{CF6F48A7-ECD9-4D99-A6C6-61C7743AEF3C}" srcOrd="0" destOrd="0" parTransId="{B5F5955C-DF66-422E-915F-96605EFD0E0E}" sibTransId="{64E65607-D996-4241-8963-9FE7662C20F9}"/>
    <dgm:cxn modelId="{9E2FF962-1C5C-4672-9BB1-799B03168A83}" srcId="{38C67A47-10BF-47AF-9863-3678A850488C}" destId="{EF0F1171-1510-4E18-B0C9-82045F6546AA}" srcOrd="0" destOrd="0" parTransId="{383FB965-F598-4B87-B929-D33AADDF1A29}" sibTransId="{5313A4F2-C27C-4DD3-9A32-74CCCA3083CB}"/>
    <dgm:cxn modelId="{B4C8764F-D796-4A75-9162-A0560497DE96}" type="presOf" srcId="{9999470C-5E2B-400F-A976-CEC201FD03E9}" destId="{CE8AD327-7767-4F07-B153-5415B20D6934}" srcOrd="0" destOrd="0" presId="urn:microsoft.com/office/officeart/2005/8/layout/chevron2"/>
    <dgm:cxn modelId="{202E0495-CC29-4057-AF27-2A812156AE7D}" srcId="{69D1C1D2-ADC1-4A61-8698-8E6DD1112F0C}" destId="{97722A49-DF0C-4CC1-9F7D-07C24401D217}" srcOrd="0" destOrd="0" parTransId="{EF24FA0B-9587-40B3-BF7C-CD0E9F05B312}" sibTransId="{B3E60C32-F68A-4AF8-B2CC-D3A5F52FB914}"/>
    <dgm:cxn modelId="{1F54941A-9539-47ED-BCA7-AB851F72F901}" type="presOf" srcId="{CF6F48A7-ECD9-4D99-A6C6-61C7743AEF3C}" destId="{95EF6879-B56C-4934-B21C-3156FC2D2960}" srcOrd="0" destOrd="0" presId="urn:microsoft.com/office/officeart/2005/8/layout/chevron2"/>
    <dgm:cxn modelId="{A4284DAB-C40F-4179-8499-3DF6EF6408AC}" srcId="{1C982A9B-56A0-4669-82DD-C193E7CC621E}" destId="{69D1C1D2-ADC1-4A61-8698-8E6DD1112F0C}" srcOrd="1" destOrd="0" parTransId="{40E16FB5-2328-4A42-B627-199D04BD4154}" sibTransId="{5CAEE6F2-5219-4B7D-A927-76BEDF951BAE}"/>
    <dgm:cxn modelId="{308A5862-4308-4B19-90E3-FED75B246653}" srcId="{CF6F48A7-ECD9-4D99-A6C6-61C7743AEF3C}" destId="{9999470C-5E2B-400F-A976-CEC201FD03E9}" srcOrd="0" destOrd="0" parTransId="{2C40CC4E-4D63-4EDD-A02E-709D1F1BE674}" sibTransId="{389B0589-2842-4FE8-B4F9-30D3EB5FA249}"/>
    <dgm:cxn modelId="{0DEC3952-37CD-4248-A80E-5D9F6613985B}" type="presOf" srcId="{EF0F1171-1510-4E18-B0C9-82045F6546AA}" destId="{ED25AE1B-3B63-44B4-AAAF-14615022C6F1}" srcOrd="0" destOrd="0" presId="urn:microsoft.com/office/officeart/2005/8/layout/chevron2"/>
    <dgm:cxn modelId="{EB269D59-1FBC-4D94-9493-F524851EA200}" srcId="{1C982A9B-56A0-4669-82DD-C193E7CC621E}" destId="{38C67A47-10BF-47AF-9863-3678A850488C}" srcOrd="2" destOrd="0" parTransId="{2CC8E527-B22D-4E28-84EA-3D99AA5042D9}" sibTransId="{6C56B5FD-EE0F-4C46-B68F-DA9E98167FA8}"/>
    <dgm:cxn modelId="{65017D8D-FCAF-479D-89F8-AFFE85FE9903}" type="presOf" srcId="{69D1C1D2-ADC1-4A61-8698-8E6DD1112F0C}" destId="{16DB269A-A758-4E27-9EEA-42E6E9EA57F3}" srcOrd="0" destOrd="0" presId="urn:microsoft.com/office/officeart/2005/8/layout/chevron2"/>
    <dgm:cxn modelId="{52D2235B-06AA-4221-8716-89B5CC94E3AC}" type="presOf" srcId="{1C982A9B-56A0-4669-82DD-C193E7CC621E}" destId="{6FA8BCDE-CAFE-46E6-A4D5-3879032B04E8}" srcOrd="0" destOrd="0" presId="urn:microsoft.com/office/officeart/2005/8/layout/chevron2"/>
    <dgm:cxn modelId="{C501B0A0-0E45-45CD-B0B8-F5118FB67B90}" type="presOf" srcId="{97722A49-DF0C-4CC1-9F7D-07C24401D217}" destId="{41F46DBA-15BC-4863-8EAE-DC6A8EBB76AB}" srcOrd="0" destOrd="0" presId="urn:microsoft.com/office/officeart/2005/8/layout/chevron2"/>
    <dgm:cxn modelId="{D91672E2-A923-4BCC-A5BC-1B3DBB468EA1}" type="presParOf" srcId="{6FA8BCDE-CAFE-46E6-A4D5-3879032B04E8}" destId="{7004243C-9930-4BE2-9CA7-A01408927CEF}" srcOrd="0" destOrd="0" presId="urn:microsoft.com/office/officeart/2005/8/layout/chevron2"/>
    <dgm:cxn modelId="{D2A52B38-94AD-46AF-B19C-8E27FABFDEE9}" type="presParOf" srcId="{7004243C-9930-4BE2-9CA7-A01408927CEF}" destId="{95EF6879-B56C-4934-B21C-3156FC2D2960}" srcOrd="0" destOrd="0" presId="urn:microsoft.com/office/officeart/2005/8/layout/chevron2"/>
    <dgm:cxn modelId="{AD8B62D6-FE74-4D64-9E05-AD9886F5291D}" type="presParOf" srcId="{7004243C-9930-4BE2-9CA7-A01408927CEF}" destId="{CE8AD327-7767-4F07-B153-5415B20D6934}" srcOrd="1" destOrd="0" presId="urn:microsoft.com/office/officeart/2005/8/layout/chevron2"/>
    <dgm:cxn modelId="{93D10DE4-646F-4F22-8E35-3E5AA0C32AA1}" type="presParOf" srcId="{6FA8BCDE-CAFE-46E6-A4D5-3879032B04E8}" destId="{71F41A20-A84A-4E17-BBB9-AC42C43EF4C4}" srcOrd="1" destOrd="0" presId="urn:microsoft.com/office/officeart/2005/8/layout/chevron2"/>
    <dgm:cxn modelId="{B59C41CE-8013-4C97-A6E9-41E9589C94CB}" type="presParOf" srcId="{6FA8BCDE-CAFE-46E6-A4D5-3879032B04E8}" destId="{5B237A3C-FF35-4C69-ACCA-9D57C76C97F8}" srcOrd="2" destOrd="0" presId="urn:microsoft.com/office/officeart/2005/8/layout/chevron2"/>
    <dgm:cxn modelId="{D4351EED-8684-443A-AF2D-A46D65532DBC}" type="presParOf" srcId="{5B237A3C-FF35-4C69-ACCA-9D57C76C97F8}" destId="{16DB269A-A758-4E27-9EEA-42E6E9EA57F3}" srcOrd="0" destOrd="0" presId="urn:microsoft.com/office/officeart/2005/8/layout/chevron2"/>
    <dgm:cxn modelId="{00783B66-518B-4EFB-AECD-C10008F51F39}" type="presParOf" srcId="{5B237A3C-FF35-4C69-ACCA-9D57C76C97F8}" destId="{41F46DBA-15BC-4863-8EAE-DC6A8EBB76AB}" srcOrd="1" destOrd="0" presId="urn:microsoft.com/office/officeart/2005/8/layout/chevron2"/>
    <dgm:cxn modelId="{10F1E7DC-E470-4DE4-9936-E64277389D9D}" type="presParOf" srcId="{6FA8BCDE-CAFE-46E6-A4D5-3879032B04E8}" destId="{53ED44C8-CC6C-47D2-A76A-0DCE6FC1E7FA}" srcOrd="3" destOrd="0" presId="urn:microsoft.com/office/officeart/2005/8/layout/chevron2"/>
    <dgm:cxn modelId="{CD500C78-DC62-447A-A79E-C09EF6D4A09F}" type="presParOf" srcId="{6FA8BCDE-CAFE-46E6-A4D5-3879032B04E8}" destId="{A73F8A72-2C81-42F8-81E9-0EE8B6CE4548}" srcOrd="4" destOrd="0" presId="urn:microsoft.com/office/officeart/2005/8/layout/chevron2"/>
    <dgm:cxn modelId="{71E7CDD2-178F-4E86-B828-1A8D2DF0B9F9}" type="presParOf" srcId="{A73F8A72-2C81-42F8-81E9-0EE8B6CE4548}" destId="{8340E412-F836-4AD2-B406-D65677624751}" srcOrd="0" destOrd="0" presId="urn:microsoft.com/office/officeart/2005/8/layout/chevron2"/>
    <dgm:cxn modelId="{3BE854FD-E49F-4981-A1C5-9D20C4843B87}" type="presParOf" srcId="{A73F8A72-2C81-42F8-81E9-0EE8B6CE4548}" destId="{ED25AE1B-3B63-44B4-AAAF-14615022C6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C982A9B-56A0-4669-82DD-C193E7CC621E}"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zh-CN" altLang="en-US"/>
        </a:p>
      </dgm:t>
    </dgm:pt>
    <dgm:pt modelId="{CF6F48A7-ECD9-4D99-A6C6-61C7743AEF3C}">
      <dgm:prSet custT="1"/>
      <dgm:spPr/>
      <dgm:t>
        <a:bodyPr/>
        <a:lstStyle/>
        <a:p>
          <a:r>
            <a:rPr lang="en-US" altLang="zh-CN" sz="2200" b="0" dirty="0" smtClean="0">
              <a:latin typeface="Verdana" panose="020B0604030504040204" pitchFamily="34" charset="0"/>
            </a:rPr>
            <a:t>I</a:t>
          </a:r>
          <a:endParaRPr lang="zh-CN" sz="2200" b="0" dirty="0">
            <a:latin typeface="Verdana" panose="020B0604030504040204" pitchFamily="34" charset="0"/>
          </a:endParaRPr>
        </a:p>
      </dgm:t>
    </dgm:pt>
    <dgm:pt modelId="{B5F5955C-DF66-422E-915F-96605EFD0E0E}" type="parTrans" cxnId="{B00D7EBA-C243-43E4-88FA-81937D4C33F7}">
      <dgm:prSet/>
      <dgm:spPr/>
      <dgm:t>
        <a:bodyPr/>
        <a:lstStyle/>
        <a:p>
          <a:endParaRPr lang="zh-CN" altLang="en-US"/>
        </a:p>
      </dgm:t>
    </dgm:pt>
    <dgm:pt modelId="{64E65607-D996-4241-8963-9FE7662C20F9}" type="sibTrans" cxnId="{B00D7EBA-C243-43E4-88FA-81937D4C33F7}">
      <dgm:prSet/>
      <dgm:spPr/>
      <dgm:t>
        <a:bodyPr/>
        <a:lstStyle/>
        <a:p>
          <a:endParaRPr lang="zh-CN" altLang="en-US"/>
        </a:p>
      </dgm:t>
    </dgm:pt>
    <dgm:pt modelId="{9999470C-5E2B-400F-A976-CEC201FD03E9}">
      <dgm:prSet custT="1"/>
      <dgm:spPr/>
      <dgm:t>
        <a:bodyPr/>
        <a:lstStyle/>
        <a:p>
          <a:r>
            <a:rPr lang="en-US" altLang="zh-CN" sz="3000" b="0" dirty="0" smtClean="0">
              <a:solidFill>
                <a:schemeClr val="tx1"/>
              </a:solidFill>
              <a:latin typeface="Verdana" panose="020B0604030504040204" pitchFamily="34" charset="0"/>
            </a:rPr>
            <a:t>Basics</a:t>
          </a:r>
          <a:endParaRPr lang="zh-CN" altLang="en-US" sz="3000" b="0" dirty="0">
            <a:solidFill>
              <a:schemeClr val="tx1"/>
            </a:solidFill>
            <a:latin typeface="Verdana" panose="020B0604030504040204" pitchFamily="34" charset="0"/>
          </a:endParaRPr>
        </a:p>
      </dgm:t>
    </dgm:pt>
    <dgm:pt modelId="{389B0589-2842-4FE8-B4F9-30D3EB5FA249}" type="sibTrans" cxnId="{308A5862-4308-4B19-90E3-FED75B246653}">
      <dgm:prSet/>
      <dgm:spPr/>
      <dgm:t>
        <a:bodyPr/>
        <a:lstStyle/>
        <a:p>
          <a:endParaRPr lang="zh-CN" altLang="en-US"/>
        </a:p>
      </dgm:t>
    </dgm:pt>
    <dgm:pt modelId="{2C40CC4E-4D63-4EDD-A02E-709D1F1BE674}" type="parTrans" cxnId="{308A5862-4308-4B19-90E3-FED75B246653}">
      <dgm:prSet/>
      <dgm:spPr/>
      <dgm:t>
        <a:bodyPr/>
        <a:lstStyle/>
        <a:p>
          <a:endParaRPr lang="zh-CN" altLang="en-US"/>
        </a:p>
      </dgm:t>
    </dgm:pt>
    <dgm:pt modelId="{69D1C1D2-ADC1-4A61-8698-8E6DD1112F0C}">
      <dgm:prSet custT="1"/>
      <dgm:spPr/>
      <dgm:t>
        <a:bodyPr/>
        <a:lstStyle/>
        <a:p>
          <a:r>
            <a:rPr lang="en-US" altLang="zh-CN" sz="3000" b="1" dirty="0" smtClean="0">
              <a:solidFill>
                <a:schemeClr val="bg1"/>
              </a:solidFill>
              <a:latin typeface="Verdana" panose="020B0604030504040204" pitchFamily="34" charset="0"/>
            </a:rPr>
            <a:t>II</a:t>
          </a:r>
          <a:endParaRPr lang="zh-CN" altLang="en-US" sz="3000" b="1" dirty="0">
            <a:solidFill>
              <a:schemeClr val="bg1"/>
            </a:solidFill>
            <a:latin typeface="Verdana" panose="020B0604030504040204" pitchFamily="34" charset="0"/>
          </a:endParaRPr>
        </a:p>
      </dgm:t>
    </dgm:pt>
    <dgm:pt modelId="{40E16FB5-2328-4A42-B627-199D04BD4154}" type="parTrans" cxnId="{A4284DAB-C40F-4179-8499-3DF6EF6408AC}">
      <dgm:prSet/>
      <dgm:spPr/>
      <dgm:t>
        <a:bodyPr/>
        <a:lstStyle/>
        <a:p>
          <a:endParaRPr lang="zh-CN" altLang="en-US"/>
        </a:p>
      </dgm:t>
    </dgm:pt>
    <dgm:pt modelId="{5CAEE6F2-5219-4B7D-A927-76BEDF951BAE}" type="sibTrans" cxnId="{A4284DAB-C40F-4179-8499-3DF6EF6408AC}">
      <dgm:prSet/>
      <dgm:spPr/>
      <dgm:t>
        <a:bodyPr/>
        <a:lstStyle/>
        <a:p>
          <a:endParaRPr lang="zh-CN" altLang="en-US"/>
        </a:p>
      </dgm:t>
    </dgm:pt>
    <dgm:pt modelId="{97722A49-DF0C-4CC1-9F7D-07C24401D217}">
      <dgm:prSet custT="1"/>
      <dgm:spPr/>
      <dgm:t>
        <a:bodyPr/>
        <a:lstStyle/>
        <a:p>
          <a:r>
            <a:rPr lang="en-US" altLang="zh-CN" sz="3000" b="1" dirty="0" smtClean="0">
              <a:solidFill>
                <a:srgbClr val="9A0000"/>
              </a:solidFill>
              <a:latin typeface="Verdana" panose="020B0604030504040204" pitchFamily="34" charset="0"/>
            </a:rPr>
            <a:t>Methods</a:t>
          </a:r>
          <a:endParaRPr lang="zh-CN" altLang="en-US" sz="3000" b="1" dirty="0">
            <a:solidFill>
              <a:srgbClr val="9A0000"/>
            </a:solidFill>
            <a:latin typeface="Verdana" panose="020B0604030504040204" pitchFamily="34" charset="0"/>
          </a:endParaRPr>
        </a:p>
      </dgm:t>
    </dgm:pt>
    <dgm:pt modelId="{EF24FA0B-9587-40B3-BF7C-CD0E9F05B312}" type="parTrans" cxnId="{202E0495-CC29-4057-AF27-2A812156AE7D}">
      <dgm:prSet/>
      <dgm:spPr/>
      <dgm:t>
        <a:bodyPr/>
        <a:lstStyle/>
        <a:p>
          <a:endParaRPr lang="zh-CN" altLang="en-US"/>
        </a:p>
      </dgm:t>
    </dgm:pt>
    <dgm:pt modelId="{B3E60C32-F68A-4AF8-B2CC-D3A5F52FB914}" type="sibTrans" cxnId="{202E0495-CC29-4057-AF27-2A812156AE7D}">
      <dgm:prSet/>
      <dgm:spPr/>
      <dgm:t>
        <a:bodyPr/>
        <a:lstStyle/>
        <a:p>
          <a:endParaRPr lang="zh-CN" altLang="en-US"/>
        </a:p>
      </dgm:t>
    </dgm:pt>
    <dgm:pt modelId="{38C67A47-10BF-47AF-9863-3678A850488C}">
      <dgm:prSet custT="1"/>
      <dgm:spPr/>
      <dgm:t>
        <a:bodyPr/>
        <a:lstStyle/>
        <a:p>
          <a:r>
            <a:rPr lang="en-US" altLang="zh-CN" sz="3000" b="0" dirty="0" smtClean="0">
              <a:solidFill>
                <a:schemeClr val="bg1"/>
              </a:solidFill>
              <a:latin typeface="Verdana" panose="020B0604030504040204" pitchFamily="34" charset="0"/>
            </a:rPr>
            <a:t>III</a:t>
          </a:r>
          <a:endParaRPr lang="zh-CN" altLang="en-US" sz="3000" b="0" dirty="0">
            <a:solidFill>
              <a:schemeClr val="bg1"/>
            </a:solidFill>
            <a:latin typeface="Verdana" panose="020B0604030504040204" pitchFamily="34" charset="0"/>
          </a:endParaRPr>
        </a:p>
      </dgm:t>
    </dgm:pt>
    <dgm:pt modelId="{2CC8E527-B22D-4E28-84EA-3D99AA5042D9}" type="parTrans" cxnId="{EB269D59-1FBC-4D94-9493-F524851EA200}">
      <dgm:prSet/>
      <dgm:spPr/>
      <dgm:t>
        <a:bodyPr/>
        <a:lstStyle/>
        <a:p>
          <a:endParaRPr lang="zh-CN" altLang="en-US"/>
        </a:p>
      </dgm:t>
    </dgm:pt>
    <dgm:pt modelId="{6C56B5FD-EE0F-4C46-B68F-DA9E98167FA8}" type="sibTrans" cxnId="{EB269D59-1FBC-4D94-9493-F524851EA200}">
      <dgm:prSet/>
      <dgm:spPr/>
      <dgm:t>
        <a:bodyPr/>
        <a:lstStyle/>
        <a:p>
          <a:endParaRPr lang="zh-CN" altLang="en-US"/>
        </a:p>
      </dgm:t>
    </dgm:pt>
    <dgm:pt modelId="{EF0F1171-1510-4E18-B0C9-82045F6546AA}">
      <dgm:prSet custT="1"/>
      <dgm:spPr/>
      <dgm:t>
        <a:bodyPr/>
        <a:lstStyle/>
        <a:p>
          <a:r>
            <a:rPr lang="en-US" altLang="zh-CN" sz="3000" b="0" dirty="0" smtClean="0">
              <a:solidFill>
                <a:schemeClr val="tx1"/>
              </a:solidFill>
              <a:latin typeface="Verdana" panose="020B0604030504040204" pitchFamily="34" charset="0"/>
            </a:rPr>
            <a:t>Accelerators</a:t>
          </a:r>
          <a:endParaRPr lang="zh-CN" altLang="en-US" sz="3000" b="0" dirty="0">
            <a:solidFill>
              <a:schemeClr val="tx1"/>
            </a:solidFill>
            <a:latin typeface="Verdana" panose="020B0604030504040204" pitchFamily="34" charset="0"/>
          </a:endParaRPr>
        </a:p>
      </dgm:t>
    </dgm:pt>
    <dgm:pt modelId="{383FB965-F598-4B87-B929-D33AADDF1A29}" type="parTrans" cxnId="{9E2FF962-1C5C-4672-9BB1-799B03168A83}">
      <dgm:prSet/>
      <dgm:spPr/>
      <dgm:t>
        <a:bodyPr/>
        <a:lstStyle/>
        <a:p>
          <a:endParaRPr lang="zh-CN" altLang="en-US"/>
        </a:p>
      </dgm:t>
    </dgm:pt>
    <dgm:pt modelId="{5313A4F2-C27C-4DD3-9A32-74CCCA3083CB}" type="sibTrans" cxnId="{9E2FF962-1C5C-4672-9BB1-799B03168A83}">
      <dgm:prSet/>
      <dgm:spPr/>
      <dgm:t>
        <a:bodyPr/>
        <a:lstStyle/>
        <a:p>
          <a:endParaRPr lang="zh-CN" altLang="en-US"/>
        </a:p>
      </dgm:t>
    </dgm:pt>
    <dgm:pt modelId="{6FA8BCDE-CAFE-46E6-A4D5-3879032B04E8}" type="pres">
      <dgm:prSet presAssocID="{1C982A9B-56A0-4669-82DD-C193E7CC621E}" presName="linearFlow" presStyleCnt="0">
        <dgm:presLayoutVars>
          <dgm:dir/>
          <dgm:animLvl val="lvl"/>
          <dgm:resizeHandles val="exact"/>
        </dgm:presLayoutVars>
      </dgm:prSet>
      <dgm:spPr/>
      <dgm:t>
        <a:bodyPr/>
        <a:lstStyle/>
        <a:p>
          <a:endParaRPr lang="zh-CN" altLang="en-US"/>
        </a:p>
      </dgm:t>
    </dgm:pt>
    <dgm:pt modelId="{7004243C-9930-4BE2-9CA7-A01408927CEF}" type="pres">
      <dgm:prSet presAssocID="{CF6F48A7-ECD9-4D99-A6C6-61C7743AEF3C}" presName="composite" presStyleCnt="0"/>
      <dgm:spPr/>
    </dgm:pt>
    <dgm:pt modelId="{95EF6879-B56C-4934-B21C-3156FC2D2960}" type="pres">
      <dgm:prSet presAssocID="{CF6F48A7-ECD9-4D99-A6C6-61C7743AEF3C}" presName="parentText" presStyleLbl="alignNode1" presStyleIdx="0" presStyleCnt="3">
        <dgm:presLayoutVars>
          <dgm:chMax val="1"/>
          <dgm:bulletEnabled val="1"/>
        </dgm:presLayoutVars>
      </dgm:prSet>
      <dgm:spPr/>
      <dgm:t>
        <a:bodyPr/>
        <a:lstStyle/>
        <a:p>
          <a:endParaRPr lang="zh-CN" altLang="en-US"/>
        </a:p>
      </dgm:t>
    </dgm:pt>
    <dgm:pt modelId="{CE8AD327-7767-4F07-B153-5415B20D6934}" type="pres">
      <dgm:prSet presAssocID="{CF6F48A7-ECD9-4D99-A6C6-61C7743AEF3C}" presName="descendantText" presStyleLbl="alignAcc1" presStyleIdx="0" presStyleCnt="3" custLinFactY="-92686" custLinFactNeighborX="3003" custLinFactNeighborY="-100000">
        <dgm:presLayoutVars>
          <dgm:bulletEnabled val="1"/>
        </dgm:presLayoutVars>
      </dgm:prSet>
      <dgm:spPr/>
      <dgm:t>
        <a:bodyPr/>
        <a:lstStyle/>
        <a:p>
          <a:endParaRPr lang="zh-CN" altLang="en-US"/>
        </a:p>
      </dgm:t>
    </dgm:pt>
    <dgm:pt modelId="{71F41A20-A84A-4E17-BBB9-AC42C43EF4C4}" type="pres">
      <dgm:prSet presAssocID="{64E65607-D996-4241-8963-9FE7662C20F9}" presName="sp" presStyleCnt="0"/>
      <dgm:spPr/>
    </dgm:pt>
    <dgm:pt modelId="{5B237A3C-FF35-4C69-ACCA-9D57C76C97F8}" type="pres">
      <dgm:prSet presAssocID="{69D1C1D2-ADC1-4A61-8698-8E6DD1112F0C}" presName="composite" presStyleCnt="0"/>
      <dgm:spPr/>
    </dgm:pt>
    <dgm:pt modelId="{16DB269A-A758-4E27-9EEA-42E6E9EA57F3}" type="pres">
      <dgm:prSet presAssocID="{69D1C1D2-ADC1-4A61-8698-8E6DD1112F0C}" presName="parentText" presStyleLbl="alignNode1" presStyleIdx="1" presStyleCnt="3">
        <dgm:presLayoutVars>
          <dgm:chMax val="1"/>
          <dgm:bulletEnabled val="1"/>
        </dgm:presLayoutVars>
      </dgm:prSet>
      <dgm:spPr/>
      <dgm:t>
        <a:bodyPr/>
        <a:lstStyle/>
        <a:p>
          <a:endParaRPr lang="zh-CN" altLang="en-US"/>
        </a:p>
      </dgm:t>
    </dgm:pt>
    <dgm:pt modelId="{41F46DBA-15BC-4863-8EAE-DC6A8EBB76AB}" type="pres">
      <dgm:prSet presAssocID="{69D1C1D2-ADC1-4A61-8698-8E6DD1112F0C}" presName="descendantText" presStyleLbl="alignAcc1" presStyleIdx="1" presStyleCnt="3">
        <dgm:presLayoutVars>
          <dgm:bulletEnabled val="1"/>
        </dgm:presLayoutVars>
      </dgm:prSet>
      <dgm:spPr/>
      <dgm:t>
        <a:bodyPr/>
        <a:lstStyle/>
        <a:p>
          <a:endParaRPr lang="zh-CN" altLang="en-US"/>
        </a:p>
      </dgm:t>
    </dgm:pt>
    <dgm:pt modelId="{53ED44C8-CC6C-47D2-A76A-0DCE6FC1E7FA}" type="pres">
      <dgm:prSet presAssocID="{5CAEE6F2-5219-4B7D-A927-76BEDF951BAE}" presName="sp" presStyleCnt="0"/>
      <dgm:spPr/>
    </dgm:pt>
    <dgm:pt modelId="{A73F8A72-2C81-42F8-81E9-0EE8B6CE4548}" type="pres">
      <dgm:prSet presAssocID="{38C67A47-10BF-47AF-9863-3678A850488C}" presName="composite" presStyleCnt="0"/>
      <dgm:spPr/>
    </dgm:pt>
    <dgm:pt modelId="{8340E412-F836-4AD2-B406-D65677624751}" type="pres">
      <dgm:prSet presAssocID="{38C67A47-10BF-47AF-9863-3678A850488C}" presName="parentText" presStyleLbl="alignNode1" presStyleIdx="2" presStyleCnt="3">
        <dgm:presLayoutVars>
          <dgm:chMax val="1"/>
          <dgm:bulletEnabled val="1"/>
        </dgm:presLayoutVars>
      </dgm:prSet>
      <dgm:spPr/>
      <dgm:t>
        <a:bodyPr/>
        <a:lstStyle/>
        <a:p>
          <a:endParaRPr lang="zh-CN" altLang="en-US"/>
        </a:p>
      </dgm:t>
    </dgm:pt>
    <dgm:pt modelId="{ED25AE1B-3B63-44B4-AAAF-14615022C6F1}" type="pres">
      <dgm:prSet presAssocID="{38C67A47-10BF-47AF-9863-3678A850488C}" presName="descendantText" presStyleLbl="alignAcc1" presStyleIdx="2" presStyleCnt="3">
        <dgm:presLayoutVars>
          <dgm:bulletEnabled val="1"/>
        </dgm:presLayoutVars>
      </dgm:prSet>
      <dgm:spPr/>
      <dgm:t>
        <a:bodyPr/>
        <a:lstStyle/>
        <a:p>
          <a:endParaRPr lang="zh-CN" altLang="en-US"/>
        </a:p>
      </dgm:t>
    </dgm:pt>
  </dgm:ptLst>
  <dgm:cxnLst>
    <dgm:cxn modelId="{D6A2653F-A985-47FE-8B28-D58165470436}" type="presOf" srcId="{38C67A47-10BF-47AF-9863-3678A850488C}" destId="{8340E412-F836-4AD2-B406-D65677624751}" srcOrd="0" destOrd="0" presId="urn:microsoft.com/office/officeart/2005/8/layout/chevron2"/>
    <dgm:cxn modelId="{B00D7EBA-C243-43E4-88FA-81937D4C33F7}" srcId="{1C982A9B-56A0-4669-82DD-C193E7CC621E}" destId="{CF6F48A7-ECD9-4D99-A6C6-61C7743AEF3C}" srcOrd="0" destOrd="0" parTransId="{B5F5955C-DF66-422E-915F-96605EFD0E0E}" sibTransId="{64E65607-D996-4241-8963-9FE7662C20F9}"/>
    <dgm:cxn modelId="{9E2FF962-1C5C-4672-9BB1-799B03168A83}" srcId="{38C67A47-10BF-47AF-9863-3678A850488C}" destId="{EF0F1171-1510-4E18-B0C9-82045F6546AA}" srcOrd="0" destOrd="0" parTransId="{383FB965-F598-4B87-B929-D33AADDF1A29}" sibTransId="{5313A4F2-C27C-4DD3-9A32-74CCCA3083CB}"/>
    <dgm:cxn modelId="{B4C8764F-D796-4A75-9162-A0560497DE96}" type="presOf" srcId="{9999470C-5E2B-400F-A976-CEC201FD03E9}" destId="{CE8AD327-7767-4F07-B153-5415B20D6934}" srcOrd="0" destOrd="0" presId="urn:microsoft.com/office/officeart/2005/8/layout/chevron2"/>
    <dgm:cxn modelId="{202E0495-CC29-4057-AF27-2A812156AE7D}" srcId="{69D1C1D2-ADC1-4A61-8698-8E6DD1112F0C}" destId="{97722A49-DF0C-4CC1-9F7D-07C24401D217}" srcOrd="0" destOrd="0" parTransId="{EF24FA0B-9587-40B3-BF7C-CD0E9F05B312}" sibTransId="{B3E60C32-F68A-4AF8-B2CC-D3A5F52FB914}"/>
    <dgm:cxn modelId="{1F54941A-9539-47ED-BCA7-AB851F72F901}" type="presOf" srcId="{CF6F48A7-ECD9-4D99-A6C6-61C7743AEF3C}" destId="{95EF6879-B56C-4934-B21C-3156FC2D2960}" srcOrd="0" destOrd="0" presId="urn:microsoft.com/office/officeart/2005/8/layout/chevron2"/>
    <dgm:cxn modelId="{A4284DAB-C40F-4179-8499-3DF6EF6408AC}" srcId="{1C982A9B-56A0-4669-82DD-C193E7CC621E}" destId="{69D1C1D2-ADC1-4A61-8698-8E6DD1112F0C}" srcOrd="1" destOrd="0" parTransId="{40E16FB5-2328-4A42-B627-199D04BD4154}" sibTransId="{5CAEE6F2-5219-4B7D-A927-76BEDF951BAE}"/>
    <dgm:cxn modelId="{308A5862-4308-4B19-90E3-FED75B246653}" srcId="{CF6F48A7-ECD9-4D99-A6C6-61C7743AEF3C}" destId="{9999470C-5E2B-400F-A976-CEC201FD03E9}" srcOrd="0" destOrd="0" parTransId="{2C40CC4E-4D63-4EDD-A02E-709D1F1BE674}" sibTransId="{389B0589-2842-4FE8-B4F9-30D3EB5FA249}"/>
    <dgm:cxn modelId="{0DEC3952-37CD-4248-A80E-5D9F6613985B}" type="presOf" srcId="{EF0F1171-1510-4E18-B0C9-82045F6546AA}" destId="{ED25AE1B-3B63-44B4-AAAF-14615022C6F1}" srcOrd="0" destOrd="0" presId="urn:microsoft.com/office/officeart/2005/8/layout/chevron2"/>
    <dgm:cxn modelId="{EB269D59-1FBC-4D94-9493-F524851EA200}" srcId="{1C982A9B-56A0-4669-82DD-C193E7CC621E}" destId="{38C67A47-10BF-47AF-9863-3678A850488C}" srcOrd="2" destOrd="0" parTransId="{2CC8E527-B22D-4E28-84EA-3D99AA5042D9}" sibTransId="{6C56B5FD-EE0F-4C46-B68F-DA9E98167FA8}"/>
    <dgm:cxn modelId="{65017D8D-FCAF-479D-89F8-AFFE85FE9903}" type="presOf" srcId="{69D1C1D2-ADC1-4A61-8698-8E6DD1112F0C}" destId="{16DB269A-A758-4E27-9EEA-42E6E9EA57F3}" srcOrd="0" destOrd="0" presId="urn:microsoft.com/office/officeart/2005/8/layout/chevron2"/>
    <dgm:cxn modelId="{52D2235B-06AA-4221-8716-89B5CC94E3AC}" type="presOf" srcId="{1C982A9B-56A0-4669-82DD-C193E7CC621E}" destId="{6FA8BCDE-CAFE-46E6-A4D5-3879032B04E8}" srcOrd="0" destOrd="0" presId="urn:microsoft.com/office/officeart/2005/8/layout/chevron2"/>
    <dgm:cxn modelId="{C501B0A0-0E45-45CD-B0B8-F5118FB67B90}" type="presOf" srcId="{97722A49-DF0C-4CC1-9F7D-07C24401D217}" destId="{41F46DBA-15BC-4863-8EAE-DC6A8EBB76AB}" srcOrd="0" destOrd="0" presId="urn:microsoft.com/office/officeart/2005/8/layout/chevron2"/>
    <dgm:cxn modelId="{D91672E2-A923-4BCC-A5BC-1B3DBB468EA1}" type="presParOf" srcId="{6FA8BCDE-CAFE-46E6-A4D5-3879032B04E8}" destId="{7004243C-9930-4BE2-9CA7-A01408927CEF}" srcOrd="0" destOrd="0" presId="urn:microsoft.com/office/officeart/2005/8/layout/chevron2"/>
    <dgm:cxn modelId="{D2A52B38-94AD-46AF-B19C-8E27FABFDEE9}" type="presParOf" srcId="{7004243C-9930-4BE2-9CA7-A01408927CEF}" destId="{95EF6879-B56C-4934-B21C-3156FC2D2960}" srcOrd="0" destOrd="0" presId="urn:microsoft.com/office/officeart/2005/8/layout/chevron2"/>
    <dgm:cxn modelId="{AD8B62D6-FE74-4D64-9E05-AD9886F5291D}" type="presParOf" srcId="{7004243C-9930-4BE2-9CA7-A01408927CEF}" destId="{CE8AD327-7767-4F07-B153-5415B20D6934}" srcOrd="1" destOrd="0" presId="urn:microsoft.com/office/officeart/2005/8/layout/chevron2"/>
    <dgm:cxn modelId="{93D10DE4-646F-4F22-8E35-3E5AA0C32AA1}" type="presParOf" srcId="{6FA8BCDE-CAFE-46E6-A4D5-3879032B04E8}" destId="{71F41A20-A84A-4E17-BBB9-AC42C43EF4C4}" srcOrd="1" destOrd="0" presId="urn:microsoft.com/office/officeart/2005/8/layout/chevron2"/>
    <dgm:cxn modelId="{B59C41CE-8013-4C97-A6E9-41E9589C94CB}" type="presParOf" srcId="{6FA8BCDE-CAFE-46E6-A4D5-3879032B04E8}" destId="{5B237A3C-FF35-4C69-ACCA-9D57C76C97F8}" srcOrd="2" destOrd="0" presId="urn:microsoft.com/office/officeart/2005/8/layout/chevron2"/>
    <dgm:cxn modelId="{D4351EED-8684-443A-AF2D-A46D65532DBC}" type="presParOf" srcId="{5B237A3C-FF35-4C69-ACCA-9D57C76C97F8}" destId="{16DB269A-A758-4E27-9EEA-42E6E9EA57F3}" srcOrd="0" destOrd="0" presId="urn:microsoft.com/office/officeart/2005/8/layout/chevron2"/>
    <dgm:cxn modelId="{00783B66-518B-4EFB-AECD-C10008F51F39}" type="presParOf" srcId="{5B237A3C-FF35-4C69-ACCA-9D57C76C97F8}" destId="{41F46DBA-15BC-4863-8EAE-DC6A8EBB76AB}" srcOrd="1" destOrd="0" presId="urn:microsoft.com/office/officeart/2005/8/layout/chevron2"/>
    <dgm:cxn modelId="{10F1E7DC-E470-4DE4-9936-E64277389D9D}" type="presParOf" srcId="{6FA8BCDE-CAFE-46E6-A4D5-3879032B04E8}" destId="{53ED44C8-CC6C-47D2-A76A-0DCE6FC1E7FA}" srcOrd="3" destOrd="0" presId="urn:microsoft.com/office/officeart/2005/8/layout/chevron2"/>
    <dgm:cxn modelId="{CD500C78-DC62-447A-A79E-C09EF6D4A09F}" type="presParOf" srcId="{6FA8BCDE-CAFE-46E6-A4D5-3879032B04E8}" destId="{A73F8A72-2C81-42F8-81E9-0EE8B6CE4548}" srcOrd="4" destOrd="0" presId="urn:microsoft.com/office/officeart/2005/8/layout/chevron2"/>
    <dgm:cxn modelId="{71E7CDD2-178F-4E86-B828-1A8D2DF0B9F9}" type="presParOf" srcId="{A73F8A72-2C81-42F8-81E9-0EE8B6CE4548}" destId="{8340E412-F836-4AD2-B406-D65677624751}" srcOrd="0" destOrd="0" presId="urn:microsoft.com/office/officeart/2005/8/layout/chevron2"/>
    <dgm:cxn modelId="{3BE854FD-E49F-4981-A1C5-9D20C4843B87}" type="presParOf" srcId="{A73F8A72-2C81-42F8-81E9-0EE8B6CE4548}" destId="{ED25AE1B-3B63-44B4-AAAF-14615022C6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C982A9B-56A0-4669-82DD-C193E7CC621E}"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zh-CN" altLang="en-US"/>
        </a:p>
      </dgm:t>
    </dgm:pt>
    <dgm:pt modelId="{CF6F48A7-ECD9-4D99-A6C6-61C7743AEF3C}">
      <dgm:prSet custT="1"/>
      <dgm:spPr/>
      <dgm:t>
        <a:bodyPr/>
        <a:lstStyle/>
        <a:p>
          <a:r>
            <a:rPr lang="en-US" altLang="zh-CN" sz="2200" b="0" dirty="0" smtClean="0">
              <a:latin typeface="Verdana" panose="020B0604030504040204" pitchFamily="34" charset="0"/>
            </a:rPr>
            <a:t>I</a:t>
          </a:r>
          <a:endParaRPr lang="zh-CN" sz="2200" b="0" dirty="0">
            <a:latin typeface="Verdana" panose="020B0604030504040204" pitchFamily="34" charset="0"/>
          </a:endParaRPr>
        </a:p>
      </dgm:t>
    </dgm:pt>
    <dgm:pt modelId="{B5F5955C-DF66-422E-915F-96605EFD0E0E}" type="parTrans" cxnId="{B00D7EBA-C243-43E4-88FA-81937D4C33F7}">
      <dgm:prSet/>
      <dgm:spPr/>
      <dgm:t>
        <a:bodyPr/>
        <a:lstStyle/>
        <a:p>
          <a:endParaRPr lang="zh-CN" altLang="en-US"/>
        </a:p>
      </dgm:t>
    </dgm:pt>
    <dgm:pt modelId="{64E65607-D996-4241-8963-9FE7662C20F9}" type="sibTrans" cxnId="{B00D7EBA-C243-43E4-88FA-81937D4C33F7}">
      <dgm:prSet/>
      <dgm:spPr/>
      <dgm:t>
        <a:bodyPr/>
        <a:lstStyle/>
        <a:p>
          <a:endParaRPr lang="zh-CN" altLang="en-US"/>
        </a:p>
      </dgm:t>
    </dgm:pt>
    <dgm:pt modelId="{9999470C-5E2B-400F-A976-CEC201FD03E9}">
      <dgm:prSet custT="1"/>
      <dgm:spPr/>
      <dgm:t>
        <a:bodyPr/>
        <a:lstStyle/>
        <a:p>
          <a:r>
            <a:rPr lang="en-US" altLang="zh-CN" sz="3000" b="0" dirty="0" smtClean="0">
              <a:solidFill>
                <a:schemeClr val="tx1"/>
              </a:solidFill>
              <a:latin typeface="Verdana" panose="020B0604030504040204" pitchFamily="34" charset="0"/>
            </a:rPr>
            <a:t>Basics</a:t>
          </a:r>
          <a:endParaRPr lang="zh-CN" altLang="en-US" sz="3000" b="0" dirty="0">
            <a:solidFill>
              <a:schemeClr val="tx1"/>
            </a:solidFill>
            <a:latin typeface="Verdana" panose="020B0604030504040204" pitchFamily="34" charset="0"/>
          </a:endParaRPr>
        </a:p>
      </dgm:t>
    </dgm:pt>
    <dgm:pt modelId="{389B0589-2842-4FE8-B4F9-30D3EB5FA249}" type="sibTrans" cxnId="{308A5862-4308-4B19-90E3-FED75B246653}">
      <dgm:prSet/>
      <dgm:spPr/>
      <dgm:t>
        <a:bodyPr/>
        <a:lstStyle/>
        <a:p>
          <a:endParaRPr lang="zh-CN" altLang="en-US"/>
        </a:p>
      </dgm:t>
    </dgm:pt>
    <dgm:pt modelId="{2C40CC4E-4D63-4EDD-A02E-709D1F1BE674}" type="parTrans" cxnId="{308A5862-4308-4B19-90E3-FED75B246653}">
      <dgm:prSet/>
      <dgm:spPr/>
      <dgm:t>
        <a:bodyPr/>
        <a:lstStyle/>
        <a:p>
          <a:endParaRPr lang="zh-CN" altLang="en-US"/>
        </a:p>
      </dgm:t>
    </dgm:pt>
    <dgm:pt modelId="{69D1C1D2-ADC1-4A61-8698-8E6DD1112F0C}">
      <dgm:prSet custT="1"/>
      <dgm:spPr/>
      <dgm:t>
        <a:bodyPr/>
        <a:lstStyle/>
        <a:p>
          <a:r>
            <a:rPr lang="en-US" altLang="zh-CN" sz="3000" b="0" dirty="0" smtClean="0">
              <a:solidFill>
                <a:schemeClr val="bg1"/>
              </a:solidFill>
              <a:latin typeface="Verdana" panose="020B0604030504040204" pitchFamily="34" charset="0"/>
            </a:rPr>
            <a:t>II</a:t>
          </a:r>
          <a:endParaRPr lang="zh-CN" altLang="en-US" sz="3000" b="0" dirty="0">
            <a:solidFill>
              <a:schemeClr val="bg1"/>
            </a:solidFill>
            <a:latin typeface="Verdana" panose="020B0604030504040204" pitchFamily="34" charset="0"/>
          </a:endParaRPr>
        </a:p>
      </dgm:t>
    </dgm:pt>
    <dgm:pt modelId="{40E16FB5-2328-4A42-B627-199D04BD4154}" type="parTrans" cxnId="{A4284DAB-C40F-4179-8499-3DF6EF6408AC}">
      <dgm:prSet/>
      <dgm:spPr/>
      <dgm:t>
        <a:bodyPr/>
        <a:lstStyle/>
        <a:p>
          <a:endParaRPr lang="zh-CN" altLang="en-US"/>
        </a:p>
      </dgm:t>
    </dgm:pt>
    <dgm:pt modelId="{5CAEE6F2-5219-4B7D-A927-76BEDF951BAE}" type="sibTrans" cxnId="{A4284DAB-C40F-4179-8499-3DF6EF6408AC}">
      <dgm:prSet/>
      <dgm:spPr/>
      <dgm:t>
        <a:bodyPr/>
        <a:lstStyle/>
        <a:p>
          <a:endParaRPr lang="zh-CN" altLang="en-US"/>
        </a:p>
      </dgm:t>
    </dgm:pt>
    <dgm:pt modelId="{97722A49-DF0C-4CC1-9F7D-07C24401D217}">
      <dgm:prSet custT="1"/>
      <dgm:spPr/>
      <dgm:t>
        <a:bodyPr/>
        <a:lstStyle/>
        <a:p>
          <a:r>
            <a:rPr lang="en-US" altLang="zh-CN" sz="3000" b="0" dirty="0" smtClean="0">
              <a:solidFill>
                <a:schemeClr val="tx1"/>
              </a:solidFill>
              <a:latin typeface="Verdana" panose="020B0604030504040204" pitchFamily="34" charset="0"/>
            </a:rPr>
            <a:t>Methods</a:t>
          </a:r>
          <a:endParaRPr lang="zh-CN" altLang="en-US" sz="3000" b="0" dirty="0">
            <a:solidFill>
              <a:schemeClr val="tx1"/>
            </a:solidFill>
            <a:latin typeface="Verdana" panose="020B0604030504040204" pitchFamily="34" charset="0"/>
          </a:endParaRPr>
        </a:p>
      </dgm:t>
    </dgm:pt>
    <dgm:pt modelId="{EF24FA0B-9587-40B3-BF7C-CD0E9F05B312}" type="parTrans" cxnId="{202E0495-CC29-4057-AF27-2A812156AE7D}">
      <dgm:prSet/>
      <dgm:spPr/>
      <dgm:t>
        <a:bodyPr/>
        <a:lstStyle/>
        <a:p>
          <a:endParaRPr lang="zh-CN" altLang="en-US"/>
        </a:p>
      </dgm:t>
    </dgm:pt>
    <dgm:pt modelId="{B3E60C32-F68A-4AF8-B2CC-D3A5F52FB914}" type="sibTrans" cxnId="{202E0495-CC29-4057-AF27-2A812156AE7D}">
      <dgm:prSet/>
      <dgm:spPr/>
      <dgm:t>
        <a:bodyPr/>
        <a:lstStyle/>
        <a:p>
          <a:endParaRPr lang="zh-CN" altLang="en-US"/>
        </a:p>
      </dgm:t>
    </dgm:pt>
    <dgm:pt modelId="{38C67A47-10BF-47AF-9863-3678A850488C}">
      <dgm:prSet custT="1"/>
      <dgm:spPr/>
      <dgm:t>
        <a:bodyPr/>
        <a:lstStyle/>
        <a:p>
          <a:r>
            <a:rPr lang="en-US" altLang="zh-CN" sz="3000" b="1" dirty="0" smtClean="0">
              <a:solidFill>
                <a:schemeClr val="bg1"/>
              </a:solidFill>
              <a:latin typeface="Verdana" panose="020B0604030504040204" pitchFamily="34" charset="0"/>
            </a:rPr>
            <a:t>III</a:t>
          </a:r>
          <a:endParaRPr lang="zh-CN" altLang="en-US" sz="3000" b="1" dirty="0">
            <a:solidFill>
              <a:schemeClr val="bg1"/>
            </a:solidFill>
            <a:latin typeface="Verdana" panose="020B0604030504040204" pitchFamily="34" charset="0"/>
          </a:endParaRPr>
        </a:p>
      </dgm:t>
    </dgm:pt>
    <dgm:pt modelId="{2CC8E527-B22D-4E28-84EA-3D99AA5042D9}" type="parTrans" cxnId="{EB269D59-1FBC-4D94-9493-F524851EA200}">
      <dgm:prSet/>
      <dgm:spPr/>
      <dgm:t>
        <a:bodyPr/>
        <a:lstStyle/>
        <a:p>
          <a:endParaRPr lang="zh-CN" altLang="en-US"/>
        </a:p>
      </dgm:t>
    </dgm:pt>
    <dgm:pt modelId="{6C56B5FD-EE0F-4C46-B68F-DA9E98167FA8}" type="sibTrans" cxnId="{EB269D59-1FBC-4D94-9493-F524851EA200}">
      <dgm:prSet/>
      <dgm:spPr/>
      <dgm:t>
        <a:bodyPr/>
        <a:lstStyle/>
        <a:p>
          <a:endParaRPr lang="zh-CN" altLang="en-US"/>
        </a:p>
      </dgm:t>
    </dgm:pt>
    <dgm:pt modelId="{EF0F1171-1510-4E18-B0C9-82045F6546AA}">
      <dgm:prSet custT="1"/>
      <dgm:spPr/>
      <dgm:t>
        <a:bodyPr/>
        <a:lstStyle/>
        <a:p>
          <a:r>
            <a:rPr lang="en-US" altLang="zh-CN" sz="3000" b="1" dirty="0" smtClean="0">
              <a:solidFill>
                <a:srgbClr val="9A0000"/>
              </a:solidFill>
              <a:latin typeface="Verdana" panose="020B0604030504040204" pitchFamily="34" charset="0"/>
            </a:rPr>
            <a:t>Accelerators</a:t>
          </a:r>
          <a:endParaRPr lang="zh-CN" altLang="en-US" sz="3000" b="1" dirty="0">
            <a:solidFill>
              <a:srgbClr val="9A0000"/>
            </a:solidFill>
            <a:latin typeface="Verdana" panose="020B0604030504040204" pitchFamily="34" charset="0"/>
          </a:endParaRPr>
        </a:p>
      </dgm:t>
    </dgm:pt>
    <dgm:pt modelId="{383FB965-F598-4B87-B929-D33AADDF1A29}" type="parTrans" cxnId="{9E2FF962-1C5C-4672-9BB1-799B03168A83}">
      <dgm:prSet/>
      <dgm:spPr/>
      <dgm:t>
        <a:bodyPr/>
        <a:lstStyle/>
        <a:p>
          <a:endParaRPr lang="zh-CN" altLang="en-US"/>
        </a:p>
      </dgm:t>
    </dgm:pt>
    <dgm:pt modelId="{5313A4F2-C27C-4DD3-9A32-74CCCA3083CB}" type="sibTrans" cxnId="{9E2FF962-1C5C-4672-9BB1-799B03168A83}">
      <dgm:prSet/>
      <dgm:spPr/>
      <dgm:t>
        <a:bodyPr/>
        <a:lstStyle/>
        <a:p>
          <a:endParaRPr lang="zh-CN" altLang="en-US"/>
        </a:p>
      </dgm:t>
    </dgm:pt>
    <dgm:pt modelId="{6FA8BCDE-CAFE-46E6-A4D5-3879032B04E8}" type="pres">
      <dgm:prSet presAssocID="{1C982A9B-56A0-4669-82DD-C193E7CC621E}" presName="linearFlow" presStyleCnt="0">
        <dgm:presLayoutVars>
          <dgm:dir/>
          <dgm:animLvl val="lvl"/>
          <dgm:resizeHandles val="exact"/>
        </dgm:presLayoutVars>
      </dgm:prSet>
      <dgm:spPr/>
      <dgm:t>
        <a:bodyPr/>
        <a:lstStyle/>
        <a:p>
          <a:endParaRPr lang="zh-CN" altLang="en-US"/>
        </a:p>
      </dgm:t>
    </dgm:pt>
    <dgm:pt modelId="{7004243C-9930-4BE2-9CA7-A01408927CEF}" type="pres">
      <dgm:prSet presAssocID="{CF6F48A7-ECD9-4D99-A6C6-61C7743AEF3C}" presName="composite" presStyleCnt="0"/>
      <dgm:spPr/>
    </dgm:pt>
    <dgm:pt modelId="{95EF6879-B56C-4934-B21C-3156FC2D2960}" type="pres">
      <dgm:prSet presAssocID="{CF6F48A7-ECD9-4D99-A6C6-61C7743AEF3C}" presName="parentText" presStyleLbl="alignNode1" presStyleIdx="0" presStyleCnt="3">
        <dgm:presLayoutVars>
          <dgm:chMax val="1"/>
          <dgm:bulletEnabled val="1"/>
        </dgm:presLayoutVars>
      </dgm:prSet>
      <dgm:spPr/>
      <dgm:t>
        <a:bodyPr/>
        <a:lstStyle/>
        <a:p>
          <a:endParaRPr lang="zh-CN" altLang="en-US"/>
        </a:p>
      </dgm:t>
    </dgm:pt>
    <dgm:pt modelId="{CE8AD327-7767-4F07-B153-5415B20D6934}" type="pres">
      <dgm:prSet presAssocID="{CF6F48A7-ECD9-4D99-A6C6-61C7743AEF3C}" presName="descendantText" presStyleLbl="alignAcc1" presStyleIdx="0" presStyleCnt="3" custLinFactY="-92686" custLinFactNeighborX="3003" custLinFactNeighborY="-100000">
        <dgm:presLayoutVars>
          <dgm:bulletEnabled val="1"/>
        </dgm:presLayoutVars>
      </dgm:prSet>
      <dgm:spPr/>
      <dgm:t>
        <a:bodyPr/>
        <a:lstStyle/>
        <a:p>
          <a:endParaRPr lang="zh-CN" altLang="en-US"/>
        </a:p>
      </dgm:t>
    </dgm:pt>
    <dgm:pt modelId="{71F41A20-A84A-4E17-BBB9-AC42C43EF4C4}" type="pres">
      <dgm:prSet presAssocID="{64E65607-D996-4241-8963-9FE7662C20F9}" presName="sp" presStyleCnt="0"/>
      <dgm:spPr/>
    </dgm:pt>
    <dgm:pt modelId="{5B237A3C-FF35-4C69-ACCA-9D57C76C97F8}" type="pres">
      <dgm:prSet presAssocID="{69D1C1D2-ADC1-4A61-8698-8E6DD1112F0C}" presName="composite" presStyleCnt="0"/>
      <dgm:spPr/>
    </dgm:pt>
    <dgm:pt modelId="{16DB269A-A758-4E27-9EEA-42E6E9EA57F3}" type="pres">
      <dgm:prSet presAssocID="{69D1C1D2-ADC1-4A61-8698-8E6DD1112F0C}" presName="parentText" presStyleLbl="alignNode1" presStyleIdx="1" presStyleCnt="3">
        <dgm:presLayoutVars>
          <dgm:chMax val="1"/>
          <dgm:bulletEnabled val="1"/>
        </dgm:presLayoutVars>
      </dgm:prSet>
      <dgm:spPr/>
      <dgm:t>
        <a:bodyPr/>
        <a:lstStyle/>
        <a:p>
          <a:endParaRPr lang="zh-CN" altLang="en-US"/>
        </a:p>
      </dgm:t>
    </dgm:pt>
    <dgm:pt modelId="{41F46DBA-15BC-4863-8EAE-DC6A8EBB76AB}" type="pres">
      <dgm:prSet presAssocID="{69D1C1D2-ADC1-4A61-8698-8E6DD1112F0C}" presName="descendantText" presStyleLbl="alignAcc1" presStyleIdx="1" presStyleCnt="3">
        <dgm:presLayoutVars>
          <dgm:bulletEnabled val="1"/>
        </dgm:presLayoutVars>
      </dgm:prSet>
      <dgm:spPr/>
      <dgm:t>
        <a:bodyPr/>
        <a:lstStyle/>
        <a:p>
          <a:endParaRPr lang="zh-CN" altLang="en-US"/>
        </a:p>
      </dgm:t>
    </dgm:pt>
    <dgm:pt modelId="{53ED44C8-CC6C-47D2-A76A-0DCE6FC1E7FA}" type="pres">
      <dgm:prSet presAssocID="{5CAEE6F2-5219-4B7D-A927-76BEDF951BAE}" presName="sp" presStyleCnt="0"/>
      <dgm:spPr/>
    </dgm:pt>
    <dgm:pt modelId="{A73F8A72-2C81-42F8-81E9-0EE8B6CE4548}" type="pres">
      <dgm:prSet presAssocID="{38C67A47-10BF-47AF-9863-3678A850488C}" presName="composite" presStyleCnt="0"/>
      <dgm:spPr/>
    </dgm:pt>
    <dgm:pt modelId="{8340E412-F836-4AD2-B406-D65677624751}" type="pres">
      <dgm:prSet presAssocID="{38C67A47-10BF-47AF-9863-3678A850488C}" presName="parentText" presStyleLbl="alignNode1" presStyleIdx="2" presStyleCnt="3">
        <dgm:presLayoutVars>
          <dgm:chMax val="1"/>
          <dgm:bulletEnabled val="1"/>
        </dgm:presLayoutVars>
      </dgm:prSet>
      <dgm:spPr/>
      <dgm:t>
        <a:bodyPr/>
        <a:lstStyle/>
        <a:p>
          <a:endParaRPr lang="zh-CN" altLang="en-US"/>
        </a:p>
      </dgm:t>
    </dgm:pt>
    <dgm:pt modelId="{ED25AE1B-3B63-44B4-AAAF-14615022C6F1}" type="pres">
      <dgm:prSet presAssocID="{38C67A47-10BF-47AF-9863-3678A850488C}" presName="descendantText" presStyleLbl="alignAcc1" presStyleIdx="2" presStyleCnt="3">
        <dgm:presLayoutVars>
          <dgm:bulletEnabled val="1"/>
        </dgm:presLayoutVars>
      </dgm:prSet>
      <dgm:spPr/>
      <dgm:t>
        <a:bodyPr/>
        <a:lstStyle/>
        <a:p>
          <a:endParaRPr lang="zh-CN" altLang="en-US"/>
        </a:p>
      </dgm:t>
    </dgm:pt>
  </dgm:ptLst>
  <dgm:cxnLst>
    <dgm:cxn modelId="{D6A2653F-A985-47FE-8B28-D58165470436}" type="presOf" srcId="{38C67A47-10BF-47AF-9863-3678A850488C}" destId="{8340E412-F836-4AD2-B406-D65677624751}" srcOrd="0" destOrd="0" presId="urn:microsoft.com/office/officeart/2005/8/layout/chevron2"/>
    <dgm:cxn modelId="{B00D7EBA-C243-43E4-88FA-81937D4C33F7}" srcId="{1C982A9B-56A0-4669-82DD-C193E7CC621E}" destId="{CF6F48A7-ECD9-4D99-A6C6-61C7743AEF3C}" srcOrd="0" destOrd="0" parTransId="{B5F5955C-DF66-422E-915F-96605EFD0E0E}" sibTransId="{64E65607-D996-4241-8963-9FE7662C20F9}"/>
    <dgm:cxn modelId="{9E2FF962-1C5C-4672-9BB1-799B03168A83}" srcId="{38C67A47-10BF-47AF-9863-3678A850488C}" destId="{EF0F1171-1510-4E18-B0C9-82045F6546AA}" srcOrd="0" destOrd="0" parTransId="{383FB965-F598-4B87-B929-D33AADDF1A29}" sibTransId="{5313A4F2-C27C-4DD3-9A32-74CCCA3083CB}"/>
    <dgm:cxn modelId="{B4C8764F-D796-4A75-9162-A0560497DE96}" type="presOf" srcId="{9999470C-5E2B-400F-A976-CEC201FD03E9}" destId="{CE8AD327-7767-4F07-B153-5415B20D6934}" srcOrd="0" destOrd="0" presId="urn:microsoft.com/office/officeart/2005/8/layout/chevron2"/>
    <dgm:cxn modelId="{202E0495-CC29-4057-AF27-2A812156AE7D}" srcId="{69D1C1D2-ADC1-4A61-8698-8E6DD1112F0C}" destId="{97722A49-DF0C-4CC1-9F7D-07C24401D217}" srcOrd="0" destOrd="0" parTransId="{EF24FA0B-9587-40B3-BF7C-CD0E9F05B312}" sibTransId="{B3E60C32-F68A-4AF8-B2CC-D3A5F52FB914}"/>
    <dgm:cxn modelId="{1F54941A-9539-47ED-BCA7-AB851F72F901}" type="presOf" srcId="{CF6F48A7-ECD9-4D99-A6C6-61C7743AEF3C}" destId="{95EF6879-B56C-4934-B21C-3156FC2D2960}" srcOrd="0" destOrd="0" presId="urn:microsoft.com/office/officeart/2005/8/layout/chevron2"/>
    <dgm:cxn modelId="{A4284DAB-C40F-4179-8499-3DF6EF6408AC}" srcId="{1C982A9B-56A0-4669-82DD-C193E7CC621E}" destId="{69D1C1D2-ADC1-4A61-8698-8E6DD1112F0C}" srcOrd="1" destOrd="0" parTransId="{40E16FB5-2328-4A42-B627-199D04BD4154}" sibTransId="{5CAEE6F2-5219-4B7D-A927-76BEDF951BAE}"/>
    <dgm:cxn modelId="{308A5862-4308-4B19-90E3-FED75B246653}" srcId="{CF6F48A7-ECD9-4D99-A6C6-61C7743AEF3C}" destId="{9999470C-5E2B-400F-A976-CEC201FD03E9}" srcOrd="0" destOrd="0" parTransId="{2C40CC4E-4D63-4EDD-A02E-709D1F1BE674}" sibTransId="{389B0589-2842-4FE8-B4F9-30D3EB5FA249}"/>
    <dgm:cxn modelId="{0DEC3952-37CD-4248-A80E-5D9F6613985B}" type="presOf" srcId="{EF0F1171-1510-4E18-B0C9-82045F6546AA}" destId="{ED25AE1B-3B63-44B4-AAAF-14615022C6F1}" srcOrd="0" destOrd="0" presId="urn:microsoft.com/office/officeart/2005/8/layout/chevron2"/>
    <dgm:cxn modelId="{EB269D59-1FBC-4D94-9493-F524851EA200}" srcId="{1C982A9B-56A0-4669-82DD-C193E7CC621E}" destId="{38C67A47-10BF-47AF-9863-3678A850488C}" srcOrd="2" destOrd="0" parTransId="{2CC8E527-B22D-4E28-84EA-3D99AA5042D9}" sibTransId="{6C56B5FD-EE0F-4C46-B68F-DA9E98167FA8}"/>
    <dgm:cxn modelId="{65017D8D-FCAF-479D-89F8-AFFE85FE9903}" type="presOf" srcId="{69D1C1D2-ADC1-4A61-8698-8E6DD1112F0C}" destId="{16DB269A-A758-4E27-9EEA-42E6E9EA57F3}" srcOrd="0" destOrd="0" presId="urn:microsoft.com/office/officeart/2005/8/layout/chevron2"/>
    <dgm:cxn modelId="{52D2235B-06AA-4221-8716-89B5CC94E3AC}" type="presOf" srcId="{1C982A9B-56A0-4669-82DD-C193E7CC621E}" destId="{6FA8BCDE-CAFE-46E6-A4D5-3879032B04E8}" srcOrd="0" destOrd="0" presId="urn:microsoft.com/office/officeart/2005/8/layout/chevron2"/>
    <dgm:cxn modelId="{C501B0A0-0E45-45CD-B0B8-F5118FB67B90}" type="presOf" srcId="{97722A49-DF0C-4CC1-9F7D-07C24401D217}" destId="{41F46DBA-15BC-4863-8EAE-DC6A8EBB76AB}" srcOrd="0" destOrd="0" presId="urn:microsoft.com/office/officeart/2005/8/layout/chevron2"/>
    <dgm:cxn modelId="{D91672E2-A923-4BCC-A5BC-1B3DBB468EA1}" type="presParOf" srcId="{6FA8BCDE-CAFE-46E6-A4D5-3879032B04E8}" destId="{7004243C-9930-4BE2-9CA7-A01408927CEF}" srcOrd="0" destOrd="0" presId="urn:microsoft.com/office/officeart/2005/8/layout/chevron2"/>
    <dgm:cxn modelId="{D2A52B38-94AD-46AF-B19C-8E27FABFDEE9}" type="presParOf" srcId="{7004243C-9930-4BE2-9CA7-A01408927CEF}" destId="{95EF6879-B56C-4934-B21C-3156FC2D2960}" srcOrd="0" destOrd="0" presId="urn:microsoft.com/office/officeart/2005/8/layout/chevron2"/>
    <dgm:cxn modelId="{AD8B62D6-FE74-4D64-9E05-AD9886F5291D}" type="presParOf" srcId="{7004243C-9930-4BE2-9CA7-A01408927CEF}" destId="{CE8AD327-7767-4F07-B153-5415B20D6934}" srcOrd="1" destOrd="0" presId="urn:microsoft.com/office/officeart/2005/8/layout/chevron2"/>
    <dgm:cxn modelId="{93D10DE4-646F-4F22-8E35-3E5AA0C32AA1}" type="presParOf" srcId="{6FA8BCDE-CAFE-46E6-A4D5-3879032B04E8}" destId="{71F41A20-A84A-4E17-BBB9-AC42C43EF4C4}" srcOrd="1" destOrd="0" presId="urn:microsoft.com/office/officeart/2005/8/layout/chevron2"/>
    <dgm:cxn modelId="{B59C41CE-8013-4C97-A6E9-41E9589C94CB}" type="presParOf" srcId="{6FA8BCDE-CAFE-46E6-A4D5-3879032B04E8}" destId="{5B237A3C-FF35-4C69-ACCA-9D57C76C97F8}" srcOrd="2" destOrd="0" presId="urn:microsoft.com/office/officeart/2005/8/layout/chevron2"/>
    <dgm:cxn modelId="{D4351EED-8684-443A-AF2D-A46D65532DBC}" type="presParOf" srcId="{5B237A3C-FF35-4C69-ACCA-9D57C76C97F8}" destId="{16DB269A-A758-4E27-9EEA-42E6E9EA57F3}" srcOrd="0" destOrd="0" presId="urn:microsoft.com/office/officeart/2005/8/layout/chevron2"/>
    <dgm:cxn modelId="{00783B66-518B-4EFB-AECD-C10008F51F39}" type="presParOf" srcId="{5B237A3C-FF35-4C69-ACCA-9D57C76C97F8}" destId="{41F46DBA-15BC-4863-8EAE-DC6A8EBB76AB}" srcOrd="1" destOrd="0" presId="urn:microsoft.com/office/officeart/2005/8/layout/chevron2"/>
    <dgm:cxn modelId="{10F1E7DC-E470-4DE4-9936-E64277389D9D}" type="presParOf" srcId="{6FA8BCDE-CAFE-46E6-A4D5-3879032B04E8}" destId="{53ED44C8-CC6C-47D2-A76A-0DCE6FC1E7FA}" srcOrd="3" destOrd="0" presId="urn:microsoft.com/office/officeart/2005/8/layout/chevron2"/>
    <dgm:cxn modelId="{CD500C78-DC62-447A-A79E-C09EF6D4A09F}" type="presParOf" srcId="{6FA8BCDE-CAFE-46E6-A4D5-3879032B04E8}" destId="{A73F8A72-2C81-42F8-81E9-0EE8B6CE4548}" srcOrd="4" destOrd="0" presId="urn:microsoft.com/office/officeart/2005/8/layout/chevron2"/>
    <dgm:cxn modelId="{71E7CDD2-178F-4E86-B828-1A8D2DF0B9F9}" type="presParOf" srcId="{A73F8A72-2C81-42F8-81E9-0EE8B6CE4548}" destId="{8340E412-F836-4AD2-B406-D65677624751}" srcOrd="0" destOrd="0" presId="urn:microsoft.com/office/officeart/2005/8/layout/chevron2"/>
    <dgm:cxn modelId="{3BE854FD-E49F-4981-A1C5-9D20C4843B87}" type="presParOf" srcId="{A73F8A72-2C81-42F8-81E9-0EE8B6CE4548}" destId="{ED25AE1B-3B63-44B4-AAAF-14615022C6F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F6879-B56C-4934-B21C-3156FC2D2960}">
      <dsp:nvSpPr>
        <dsp:cNvPr id="0" name=""/>
        <dsp:cNvSpPr/>
      </dsp:nvSpPr>
      <dsp:spPr>
        <a:xfrm rot="5400000">
          <a:off x="-605789" y="605789"/>
          <a:ext cx="4038600" cy="2827020"/>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b="1" kern="1200" dirty="0" smtClean="0">
              <a:latin typeface="Verdana" panose="020B0604030504040204" pitchFamily="34" charset="0"/>
              <a:ea typeface="Verdana" panose="020B0604030504040204" pitchFamily="34" charset="0"/>
            </a:rPr>
            <a:t>I</a:t>
          </a:r>
          <a:endParaRPr lang="zh-CN" sz="2200" b="1" kern="1200" dirty="0">
            <a:latin typeface="Verdana" panose="020B0604030504040204" pitchFamily="34" charset="0"/>
          </a:endParaRPr>
        </a:p>
      </dsp:txBody>
      <dsp:txXfrm rot="-5400000">
        <a:off x="1" y="1413509"/>
        <a:ext cx="2827020" cy="1211580"/>
      </dsp:txXfrm>
    </dsp:sp>
    <dsp:sp modelId="{CE8AD327-7767-4F07-B153-5415B20D6934}">
      <dsp:nvSpPr>
        <dsp:cNvPr id="0" name=""/>
        <dsp:cNvSpPr/>
      </dsp:nvSpPr>
      <dsp:spPr>
        <a:xfrm rot="5400000">
          <a:off x="4825365" y="-1998344"/>
          <a:ext cx="2625089" cy="6621779"/>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kern="1200" dirty="0" smtClean="0">
              <a:latin typeface="Verdana" panose="020B0604030504040204" pitchFamily="34" charset="0"/>
              <a:ea typeface="Verdana" panose="020B0604030504040204" pitchFamily="34" charset="0"/>
            </a:rPr>
            <a:t>Tut</a:t>
          </a:r>
          <a:endParaRPr lang="zh-CN" altLang="en-US" sz="3000" kern="1200" dirty="0">
            <a:latin typeface="Verdana" panose="020B0604030504040204" pitchFamily="34" charset="0"/>
          </a:endParaRPr>
        </a:p>
      </dsp:txBody>
      <dsp:txXfrm rot="-5400000">
        <a:off x="2827020" y="128147"/>
        <a:ext cx="6493633" cy="2368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45FDD-BE1B-4526-B2D4-AD794094BA6E}">
      <dsp:nvSpPr>
        <dsp:cNvPr id="0" name=""/>
        <dsp:cNvSpPr/>
      </dsp:nvSpPr>
      <dsp:spPr>
        <a:xfrm>
          <a:off x="363223" y="2077"/>
          <a:ext cx="2931152" cy="2166110"/>
        </a:xfrm>
        <a:prstGeom prst="rect">
          <a:avLst/>
        </a:prstGeom>
        <a:solidFill>
          <a:schemeClr val="bg1"/>
        </a:solidFill>
        <a:ln>
          <a:solidFill>
            <a:srgbClr val="9D0000"/>
          </a:solidFill>
        </a:ln>
        <a:effectLst/>
      </dsp:spPr>
      <dsp:style>
        <a:lnRef idx="0">
          <a:scrgbClr r="0" g="0" b="0"/>
        </a:lnRef>
        <a:fillRef idx="1">
          <a:scrgbClr r="0" g="0" b="0"/>
        </a:fillRef>
        <a:effectRef idx="0">
          <a:scrgbClr r="0" g="0" b="0"/>
        </a:effectRef>
        <a:fontRef idx="minor"/>
      </dsp:style>
    </dsp:sp>
    <dsp:sp modelId="{EF9EE1A6-AE55-44DF-A7B6-1791574C64E3}">
      <dsp:nvSpPr>
        <dsp:cNvPr id="0" name=""/>
        <dsp:cNvSpPr/>
      </dsp:nvSpPr>
      <dsp:spPr>
        <a:xfrm>
          <a:off x="1322724" y="2072973"/>
          <a:ext cx="1817627" cy="16662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5000"/>
            </a:spcAft>
          </a:pPr>
          <a:endParaRPr lang="zh-CN" altLang="en-US" sz="1800" kern="1200" dirty="0"/>
        </a:p>
      </dsp:txBody>
      <dsp:txXfrm>
        <a:off x="1322724" y="2072973"/>
        <a:ext cx="1817627" cy="166623"/>
      </dsp:txXfrm>
    </dsp:sp>
    <dsp:sp modelId="{539E5DBB-7337-45AE-8EAE-17BA21866385}">
      <dsp:nvSpPr>
        <dsp:cNvPr id="0" name=""/>
        <dsp:cNvSpPr/>
      </dsp:nvSpPr>
      <dsp:spPr>
        <a:xfrm>
          <a:off x="363223" y="2480012"/>
          <a:ext cx="2931152" cy="2166110"/>
        </a:xfrm>
        <a:prstGeom prst="rect">
          <a:avLst/>
        </a:prstGeom>
        <a:solidFill>
          <a:schemeClr val="bg1"/>
        </a:solidFill>
        <a:ln>
          <a:solidFill>
            <a:srgbClr val="9D0000"/>
          </a:solidFill>
        </a:ln>
        <a:effectLst/>
      </dsp:spPr>
      <dsp:style>
        <a:lnRef idx="0">
          <a:scrgbClr r="0" g="0" b="0"/>
        </a:lnRef>
        <a:fillRef idx="1">
          <a:scrgbClr r="0" g="0" b="0"/>
        </a:fillRef>
        <a:effectRef idx="0">
          <a:scrgbClr r="0" g="0" b="0"/>
        </a:effectRef>
        <a:fontRef idx="minor"/>
      </dsp:style>
    </dsp:sp>
    <dsp:sp modelId="{AB94DA20-2240-4556-BEB6-2C91394B7CD5}">
      <dsp:nvSpPr>
        <dsp:cNvPr id="0" name=""/>
        <dsp:cNvSpPr/>
      </dsp:nvSpPr>
      <dsp:spPr>
        <a:xfrm>
          <a:off x="1322724" y="4481576"/>
          <a:ext cx="1817627" cy="16662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400050">
            <a:lnSpc>
              <a:spcPct val="90000"/>
            </a:lnSpc>
            <a:spcBef>
              <a:spcPct val="0"/>
            </a:spcBef>
            <a:spcAft>
              <a:spcPct val="5000"/>
            </a:spcAft>
          </a:pPr>
          <a:endParaRPr lang="zh-CN" altLang="en-US" sz="900" kern="1200" dirty="0"/>
        </a:p>
      </dsp:txBody>
      <dsp:txXfrm>
        <a:off x="1322724" y="4481576"/>
        <a:ext cx="1817627" cy="166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F6879-B56C-4934-B21C-3156FC2D2960}">
      <dsp:nvSpPr>
        <dsp:cNvPr id="0" name=""/>
        <dsp:cNvSpPr/>
      </dsp:nvSpPr>
      <dsp:spPr>
        <a:xfrm rot="5400000">
          <a:off x="-221039" y="225404"/>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b="1" kern="1200" smtClean="0">
              <a:latin typeface="Verdana" panose="020B0604030504040204" pitchFamily="34" charset="0"/>
            </a:rPr>
            <a:t>I</a:t>
          </a:r>
          <a:endParaRPr lang="zh-CN" sz="2200" b="1" kern="1200" dirty="0">
            <a:latin typeface="Verdana" panose="020B0604030504040204" pitchFamily="34" charset="0"/>
          </a:endParaRPr>
        </a:p>
      </dsp:txBody>
      <dsp:txXfrm rot="-5400000">
        <a:off x="1" y="520122"/>
        <a:ext cx="1031516" cy="442079"/>
      </dsp:txXfrm>
    </dsp:sp>
    <dsp:sp modelId="{CE8AD327-7767-4F07-B153-5415B20D6934}">
      <dsp:nvSpPr>
        <dsp:cNvPr id="0" name=""/>
        <dsp:cNvSpPr/>
      </dsp:nvSpPr>
      <dsp:spPr>
        <a:xfrm rot="5400000">
          <a:off x="4913639" y="-388212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1" kern="1200" dirty="0" smtClean="0">
              <a:solidFill>
                <a:srgbClr val="9A0000"/>
              </a:solidFill>
              <a:latin typeface="Verdana" panose="020B0604030504040204" pitchFamily="34" charset="0"/>
            </a:rPr>
            <a:t>Basics</a:t>
          </a:r>
          <a:endParaRPr lang="zh-CN" altLang="en-US" sz="3000" b="1" kern="1200" dirty="0">
            <a:solidFill>
              <a:srgbClr val="9A0000"/>
            </a:solidFill>
            <a:latin typeface="Verdana" panose="020B0604030504040204" pitchFamily="34" charset="0"/>
          </a:endParaRPr>
        </a:p>
      </dsp:txBody>
      <dsp:txXfrm rot="-5400000">
        <a:off x="1031516" y="46758"/>
        <a:ext cx="8675325" cy="864320"/>
      </dsp:txXfrm>
    </dsp:sp>
    <dsp:sp modelId="{16DB269A-A758-4E27-9EEA-42E6E9EA57F3}">
      <dsp:nvSpPr>
        <dsp:cNvPr id="0" name=""/>
        <dsp:cNvSpPr/>
      </dsp:nvSpPr>
      <dsp:spPr>
        <a:xfrm rot="5400000">
          <a:off x="-221039" y="1503541"/>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0" kern="1200" dirty="0" smtClean="0">
              <a:solidFill>
                <a:schemeClr val="bg1"/>
              </a:solidFill>
              <a:latin typeface="Verdana" panose="020B0604030504040204" pitchFamily="34" charset="0"/>
            </a:rPr>
            <a:t>II</a:t>
          </a:r>
          <a:endParaRPr lang="zh-CN" altLang="en-US" sz="3000" b="0" kern="1200" dirty="0">
            <a:solidFill>
              <a:schemeClr val="bg1"/>
            </a:solidFill>
            <a:latin typeface="Verdana" panose="020B0604030504040204" pitchFamily="34" charset="0"/>
          </a:endParaRPr>
        </a:p>
      </dsp:txBody>
      <dsp:txXfrm rot="-5400000">
        <a:off x="1" y="1798259"/>
        <a:ext cx="1031516" cy="442079"/>
      </dsp:txXfrm>
    </dsp:sp>
    <dsp:sp modelId="{41F46DBA-15BC-4863-8EAE-DC6A8EBB76AB}">
      <dsp:nvSpPr>
        <dsp:cNvPr id="0" name=""/>
        <dsp:cNvSpPr/>
      </dsp:nvSpPr>
      <dsp:spPr>
        <a:xfrm rot="5400000">
          <a:off x="4913388" y="-2599369"/>
          <a:ext cx="958340"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Methods</a:t>
          </a:r>
          <a:endParaRPr lang="zh-CN" altLang="en-US" sz="3000" b="0" kern="1200" dirty="0">
            <a:solidFill>
              <a:schemeClr val="tx1"/>
            </a:solidFill>
            <a:latin typeface="Verdana" panose="020B0604030504040204" pitchFamily="34" charset="0"/>
          </a:endParaRPr>
        </a:p>
      </dsp:txBody>
      <dsp:txXfrm rot="-5400000">
        <a:off x="1031517" y="1329284"/>
        <a:ext cx="8675301" cy="864776"/>
      </dsp:txXfrm>
    </dsp:sp>
    <dsp:sp modelId="{8340E412-F836-4AD2-B406-D65677624751}">
      <dsp:nvSpPr>
        <dsp:cNvPr id="0" name=""/>
        <dsp:cNvSpPr/>
      </dsp:nvSpPr>
      <dsp:spPr>
        <a:xfrm rot="5400000">
          <a:off x="-221039" y="2781679"/>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0" kern="1200" dirty="0" smtClean="0">
              <a:solidFill>
                <a:schemeClr val="bg1"/>
              </a:solidFill>
              <a:latin typeface="Verdana" panose="020B0604030504040204" pitchFamily="34" charset="0"/>
            </a:rPr>
            <a:t>III</a:t>
          </a:r>
          <a:endParaRPr lang="zh-CN" altLang="en-US" sz="3000" b="0" kern="1200" dirty="0">
            <a:solidFill>
              <a:schemeClr val="bg1"/>
            </a:solidFill>
            <a:latin typeface="Verdana" panose="020B0604030504040204" pitchFamily="34" charset="0"/>
          </a:endParaRPr>
        </a:p>
      </dsp:txBody>
      <dsp:txXfrm rot="-5400000">
        <a:off x="1" y="3076397"/>
        <a:ext cx="1031516" cy="442079"/>
      </dsp:txXfrm>
    </dsp:sp>
    <dsp:sp modelId="{ED25AE1B-3B63-44B4-AAAF-14615022C6F1}">
      <dsp:nvSpPr>
        <dsp:cNvPr id="0" name=""/>
        <dsp:cNvSpPr/>
      </dsp:nvSpPr>
      <dsp:spPr>
        <a:xfrm rot="5400000">
          <a:off x="4913639" y="-132148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Accelerators</a:t>
          </a:r>
          <a:endParaRPr lang="zh-CN" altLang="en-US" sz="3000" b="0" kern="1200" dirty="0">
            <a:solidFill>
              <a:schemeClr val="tx1"/>
            </a:solidFill>
            <a:latin typeface="Verdana" panose="020B0604030504040204" pitchFamily="34" charset="0"/>
          </a:endParaRPr>
        </a:p>
      </dsp:txBody>
      <dsp:txXfrm rot="-5400000">
        <a:off x="1031516" y="2607398"/>
        <a:ext cx="8675325" cy="864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F6879-B56C-4934-B21C-3156FC2D2960}">
      <dsp:nvSpPr>
        <dsp:cNvPr id="0" name=""/>
        <dsp:cNvSpPr/>
      </dsp:nvSpPr>
      <dsp:spPr>
        <a:xfrm rot="5400000">
          <a:off x="-221039" y="225404"/>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b="0" kern="1200" dirty="0" smtClean="0">
              <a:latin typeface="Verdana" panose="020B0604030504040204" pitchFamily="34" charset="0"/>
            </a:rPr>
            <a:t>I</a:t>
          </a:r>
          <a:endParaRPr lang="zh-CN" sz="2200" b="0" kern="1200" dirty="0">
            <a:latin typeface="Verdana" panose="020B0604030504040204" pitchFamily="34" charset="0"/>
          </a:endParaRPr>
        </a:p>
      </dsp:txBody>
      <dsp:txXfrm rot="-5400000">
        <a:off x="1" y="520122"/>
        <a:ext cx="1031516" cy="442079"/>
      </dsp:txXfrm>
    </dsp:sp>
    <dsp:sp modelId="{CE8AD327-7767-4F07-B153-5415B20D6934}">
      <dsp:nvSpPr>
        <dsp:cNvPr id="0" name=""/>
        <dsp:cNvSpPr/>
      </dsp:nvSpPr>
      <dsp:spPr>
        <a:xfrm rot="5400000">
          <a:off x="4913639" y="-388212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Basics</a:t>
          </a:r>
          <a:endParaRPr lang="zh-CN" altLang="en-US" sz="3000" b="0" kern="1200" dirty="0">
            <a:solidFill>
              <a:schemeClr val="tx1"/>
            </a:solidFill>
            <a:latin typeface="Verdana" panose="020B0604030504040204" pitchFamily="34" charset="0"/>
          </a:endParaRPr>
        </a:p>
      </dsp:txBody>
      <dsp:txXfrm rot="-5400000">
        <a:off x="1031516" y="46758"/>
        <a:ext cx="8675325" cy="864320"/>
      </dsp:txXfrm>
    </dsp:sp>
    <dsp:sp modelId="{16DB269A-A758-4E27-9EEA-42E6E9EA57F3}">
      <dsp:nvSpPr>
        <dsp:cNvPr id="0" name=""/>
        <dsp:cNvSpPr/>
      </dsp:nvSpPr>
      <dsp:spPr>
        <a:xfrm rot="5400000">
          <a:off x="-221039" y="1503541"/>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1" kern="1200" dirty="0" smtClean="0">
              <a:solidFill>
                <a:schemeClr val="bg1"/>
              </a:solidFill>
              <a:latin typeface="Verdana" panose="020B0604030504040204" pitchFamily="34" charset="0"/>
            </a:rPr>
            <a:t>II</a:t>
          </a:r>
          <a:endParaRPr lang="zh-CN" altLang="en-US" sz="3000" b="1" kern="1200" dirty="0">
            <a:solidFill>
              <a:schemeClr val="bg1"/>
            </a:solidFill>
            <a:latin typeface="Verdana" panose="020B0604030504040204" pitchFamily="34" charset="0"/>
          </a:endParaRPr>
        </a:p>
      </dsp:txBody>
      <dsp:txXfrm rot="-5400000">
        <a:off x="1" y="1798259"/>
        <a:ext cx="1031516" cy="442079"/>
      </dsp:txXfrm>
    </dsp:sp>
    <dsp:sp modelId="{41F46DBA-15BC-4863-8EAE-DC6A8EBB76AB}">
      <dsp:nvSpPr>
        <dsp:cNvPr id="0" name=""/>
        <dsp:cNvSpPr/>
      </dsp:nvSpPr>
      <dsp:spPr>
        <a:xfrm rot="5400000">
          <a:off x="4913388" y="-2599369"/>
          <a:ext cx="958340"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1" kern="1200" dirty="0" smtClean="0">
              <a:solidFill>
                <a:srgbClr val="9A0000"/>
              </a:solidFill>
              <a:latin typeface="Verdana" panose="020B0604030504040204" pitchFamily="34" charset="0"/>
            </a:rPr>
            <a:t>Methods</a:t>
          </a:r>
          <a:endParaRPr lang="zh-CN" altLang="en-US" sz="3000" b="1" kern="1200" dirty="0">
            <a:solidFill>
              <a:srgbClr val="9A0000"/>
            </a:solidFill>
            <a:latin typeface="Verdana" panose="020B0604030504040204" pitchFamily="34" charset="0"/>
          </a:endParaRPr>
        </a:p>
      </dsp:txBody>
      <dsp:txXfrm rot="-5400000">
        <a:off x="1031517" y="1329284"/>
        <a:ext cx="8675301" cy="864776"/>
      </dsp:txXfrm>
    </dsp:sp>
    <dsp:sp modelId="{8340E412-F836-4AD2-B406-D65677624751}">
      <dsp:nvSpPr>
        <dsp:cNvPr id="0" name=""/>
        <dsp:cNvSpPr/>
      </dsp:nvSpPr>
      <dsp:spPr>
        <a:xfrm rot="5400000">
          <a:off x="-221039" y="2781679"/>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0" kern="1200" dirty="0" smtClean="0">
              <a:solidFill>
                <a:schemeClr val="bg1"/>
              </a:solidFill>
              <a:latin typeface="Verdana" panose="020B0604030504040204" pitchFamily="34" charset="0"/>
            </a:rPr>
            <a:t>III</a:t>
          </a:r>
          <a:endParaRPr lang="zh-CN" altLang="en-US" sz="3000" b="0" kern="1200" dirty="0">
            <a:solidFill>
              <a:schemeClr val="bg1"/>
            </a:solidFill>
            <a:latin typeface="Verdana" panose="020B0604030504040204" pitchFamily="34" charset="0"/>
          </a:endParaRPr>
        </a:p>
      </dsp:txBody>
      <dsp:txXfrm rot="-5400000">
        <a:off x="1" y="3076397"/>
        <a:ext cx="1031516" cy="442079"/>
      </dsp:txXfrm>
    </dsp:sp>
    <dsp:sp modelId="{ED25AE1B-3B63-44B4-AAAF-14615022C6F1}">
      <dsp:nvSpPr>
        <dsp:cNvPr id="0" name=""/>
        <dsp:cNvSpPr/>
      </dsp:nvSpPr>
      <dsp:spPr>
        <a:xfrm rot="5400000">
          <a:off x="4913639" y="-132148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Accelerators</a:t>
          </a:r>
          <a:endParaRPr lang="zh-CN" altLang="en-US" sz="3000" b="0" kern="1200" dirty="0">
            <a:solidFill>
              <a:schemeClr val="tx1"/>
            </a:solidFill>
            <a:latin typeface="Verdana" panose="020B0604030504040204" pitchFamily="34" charset="0"/>
          </a:endParaRPr>
        </a:p>
      </dsp:txBody>
      <dsp:txXfrm rot="-5400000">
        <a:off x="1031516" y="2607398"/>
        <a:ext cx="8675325" cy="8643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F6879-B56C-4934-B21C-3156FC2D2960}">
      <dsp:nvSpPr>
        <dsp:cNvPr id="0" name=""/>
        <dsp:cNvSpPr/>
      </dsp:nvSpPr>
      <dsp:spPr>
        <a:xfrm rot="5400000">
          <a:off x="-221039" y="225404"/>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b="0" kern="1200" dirty="0" smtClean="0">
              <a:latin typeface="Verdana" panose="020B0604030504040204" pitchFamily="34" charset="0"/>
            </a:rPr>
            <a:t>I</a:t>
          </a:r>
          <a:endParaRPr lang="zh-CN" sz="2200" b="0" kern="1200" dirty="0">
            <a:latin typeface="Verdana" panose="020B0604030504040204" pitchFamily="34" charset="0"/>
          </a:endParaRPr>
        </a:p>
      </dsp:txBody>
      <dsp:txXfrm rot="-5400000">
        <a:off x="1" y="520122"/>
        <a:ext cx="1031516" cy="442079"/>
      </dsp:txXfrm>
    </dsp:sp>
    <dsp:sp modelId="{CE8AD327-7767-4F07-B153-5415B20D6934}">
      <dsp:nvSpPr>
        <dsp:cNvPr id="0" name=""/>
        <dsp:cNvSpPr/>
      </dsp:nvSpPr>
      <dsp:spPr>
        <a:xfrm rot="5400000">
          <a:off x="4913639" y="-388212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Basics</a:t>
          </a:r>
          <a:endParaRPr lang="zh-CN" altLang="en-US" sz="3000" b="0" kern="1200" dirty="0">
            <a:solidFill>
              <a:schemeClr val="tx1"/>
            </a:solidFill>
            <a:latin typeface="Verdana" panose="020B0604030504040204" pitchFamily="34" charset="0"/>
          </a:endParaRPr>
        </a:p>
      </dsp:txBody>
      <dsp:txXfrm rot="-5400000">
        <a:off x="1031516" y="46758"/>
        <a:ext cx="8675325" cy="864320"/>
      </dsp:txXfrm>
    </dsp:sp>
    <dsp:sp modelId="{16DB269A-A758-4E27-9EEA-42E6E9EA57F3}">
      <dsp:nvSpPr>
        <dsp:cNvPr id="0" name=""/>
        <dsp:cNvSpPr/>
      </dsp:nvSpPr>
      <dsp:spPr>
        <a:xfrm rot="5400000">
          <a:off x="-221039" y="1503541"/>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0" kern="1200" dirty="0" smtClean="0">
              <a:solidFill>
                <a:schemeClr val="bg1"/>
              </a:solidFill>
              <a:latin typeface="Verdana" panose="020B0604030504040204" pitchFamily="34" charset="0"/>
            </a:rPr>
            <a:t>II</a:t>
          </a:r>
          <a:endParaRPr lang="zh-CN" altLang="en-US" sz="3000" b="0" kern="1200" dirty="0">
            <a:solidFill>
              <a:schemeClr val="bg1"/>
            </a:solidFill>
            <a:latin typeface="Verdana" panose="020B0604030504040204" pitchFamily="34" charset="0"/>
          </a:endParaRPr>
        </a:p>
      </dsp:txBody>
      <dsp:txXfrm rot="-5400000">
        <a:off x="1" y="1798259"/>
        <a:ext cx="1031516" cy="442079"/>
      </dsp:txXfrm>
    </dsp:sp>
    <dsp:sp modelId="{41F46DBA-15BC-4863-8EAE-DC6A8EBB76AB}">
      <dsp:nvSpPr>
        <dsp:cNvPr id="0" name=""/>
        <dsp:cNvSpPr/>
      </dsp:nvSpPr>
      <dsp:spPr>
        <a:xfrm rot="5400000">
          <a:off x="4913388" y="-2599369"/>
          <a:ext cx="958340"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0" kern="1200" dirty="0" smtClean="0">
              <a:solidFill>
                <a:schemeClr val="tx1"/>
              </a:solidFill>
              <a:latin typeface="Verdana" panose="020B0604030504040204" pitchFamily="34" charset="0"/>
            </a:rPr>
            <a:t>Methods</a:t>
          </a:r>
          <a:endParaRPr lang="zh-CN" altLang="en-US" sz="3000" b="0" kern="1200" dirty="0">
            <a:solidFill>
              <a:schemeClr val="tx1"/>
            </a:solidFill>
            <a:latin typeface="Verdana" panose="020B0604030504040204" pitchFamily="34" charset="0"/>
          </a:endParaRPr>
        </a:p>
      </dsp:txBody>
      <dsp:txXfrm rot="-5400000">
        <a:off x="1031517" y="1329284"/>
        <a:ext cx="8675301" cy="864776"/>
      </dsp:txXfrm>
    </dsp:sp>
    <dsp:sp modelId="{8340E412-F836-4AD2-B406-D65677624751}">
      <dsp:nvSpPr>
        <dsp:cNvPr id="0" name=""/>
        <dsp:cNvSpPr/>
      </dsp:nvSpPr>
      <dsp:spPr>
        <a:xfrm rot="5400000">
          <a:off x="-221039" y="2781679"/>
          <a:ext cx="1473595" cy="1031516"/>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US" altLang="zh-CN" sz="3000" b="1" kern="1200" dirty="0" smtClean="0">
              <a:solidFill>
                <a:schemeClr val="bg1"/>
              </a:solidFill>
              <a:latin typeface="Verdana" panose="020B0604030504040204" pitchFamily="34" charset="0"/>
            </a:rPr>
            <a:t>III</a:t>
          </a:r>
          <a:endParaRPr lang="zh-CN" altLang="en-US" sz="3000" b="1" kern="1200" dirty="0">
            <a:solidFill>
              <a:schemeClr val="bg1"/>
            </a:solidFill>
            <a:latin typeface="Verdana" panose="020B0604030504040204" pitchFamily="34" charset="0"/>
          </a:endParaRPr>
        </a:p>
      </dsp:txBody>
      <dsp:txXfrm rot="-5400000">
        <a:off x="1" y="3076397"/>
        <a:ext cx="1031516" cy="442079"/>
      </dsp:txXfrm>
    </dsp:sp>
    <dsp:sp modelId="{ED25AE1B-3B63-44B4-AAAF-14615022C6F1}">
      <dsp:nvSpPr>
        <dsp:cNvPr id="0" name=""/>
        <dsp:cNvSpPr/>
      </dsp:nvSpPr>
      <dsp:spPr>
        <a:xfrm rot="5400000">
          <a:off x="4913639" y="-1321483"/>
          <a:ext cx="957836" cy="8722083"/>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altLang="zh-CN" sz="3000" b="1" kern="1200" dirty="0" smtClean="0">
              <a:solidFill>
                <a:srgbClr val="9A0000"/>
              </a:solidFill>
              <a:latin typeface="Verdana" panose="020B0604030504040204" pitchFamily="34" charset="0"/>
            </a:rPr>
            <a:t>Accelerators</a:t>
          </a:r>
          <a:endParaRPr lang="zh-CN" altLang="en-US" sz="3000" b="1" kern="1200" dirty="0">
            <a:solidFill>
              <a:srgbClr val="9A0000"/>
            </a:solidFill>
            <a:latin typeface="Verdana" panose="020B0604030504040204" pitchFamily="34" charset="0"/>
          </a:endParaRPr>
        </a:p>
      </dsp:txBody>
      <dsp:txXfrm rot="-5400000">
        <a:off x="1031516" y="2607398"/>
        <a:ext cx="8675325" cy="8643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DB6382D7-DBD8-4DD6-8960-F09944F3F06F}" type="datetimeFigureOut">
              <a:rPr lang="zh-CN" altLang="en-US" smtClean="0"/>
              <a:t>2023/9/12</a:t>
            </a:fld>
            <a:endParaRPr lang="zh-CN" altLang="en-US"/>
          </a:p>
        </p:txBody>
      </p:sp>
      <p:sp>
        <p:nvSpPr>
          <p:cNvPr id="4" name="页脚占位符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CC837D5F-32A3-41E4-BD4A-68C657139355}" type="slidenum">
              <a:rPr lang="zh-CN" altLang="en-US" smtClean="0"/>
              <a:t>‹#›</a:t>
            </a:fld>
            <a:endParaRPr lang="zh-CN" altLang="en-US"/>
          </a:p>
        </p:txBody>
      </p:sp>
    </p:spTree>
    <p:extLst>
      <p:ext uri="{BB962C8B-B14F-4D97-AF65-F5344CB8AC3E}">
        <p14:creationId xmlns:p14="http://schemas.microsoft.com/office/powerpoint/2010/main" val="1892211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650280B-B5B7-4032-9606-F450619AD01A}" type="datetimeFigureOut">
              <a:rPr lang="zh-CN" altLang="en-US" smtClean="0"/>
              <a:t>2023/9/12</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0264007-A9BC-43A5-BF17-020E7CC3E557}" type="slidenum">
              <a:rPr lang="zh-CN" altLang="en-US" smtClean="0"/>
              <a:t>‹#›</a:t>
            </a:fld>
            <a:endParaRPr lang="zh-CN" altLang="en-US"/>
          </a:p>
        </p:txBody>
      </p:sp>
    </p:spTree>
    <p:extLst>
      <p:ext uri="{BB962C8B-B14F-4D97-AF65-F5344CB8AC3E}">
        <p14:creationId xmlns:p14="http://schemas.microsoft.com/office/powerpoint/2010/main" val="380924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264007-A9BC-43A5-BF17-020E7CC3E557}" type="slidenum">
              <a:rPr lang="zh-CN" altLang="en-US" smtClean="0"/>
              <a:t>7</a:t>
            </a:fld>
            <a:endParaRPr lang="zh-CN" altLang="en-US"/>
          </a:p>
        </p:txBody>
      </p:sp>
    </p:spTree>
    <p:extLst>
      <p:ext uri="{BB962C8B-B14F-4D97-AF65-F5344CB8AC3E}">
        <p14:creationId xmlns:p14="http://schemas.microsoft.com/office/powerpoint/2010/main" val="2138877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264007-A9BC-43A5-BF17-020E7CC3E557}" type="slidenum">
              <a:rPr lang="zh-CN" altLang="en-US" smtClean="0"/>
              <a:t>38</a:t>
            </a:fld>
            <a:endParaRPr lang="zh-CN" altLang="en-US"/>
          </a:p>
        </p:txBody>
      </p:sp>
    </p:spTree>
    <p:extLst>
      <p:ext uri="{BB962C8B-B14F-4D97-AF65-F5344CB8AC3E}">
        <p14:creationId xmlns:p14="http://schemas.microsoft.com/office/powerpoint/2010/main" val="2769210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gin">
    <p:spTree>
      <p:nvGrpSpPr>
        <p:cNvPr id="1" name=""/>
        <p:cNvGrpSpPr/>
        <p:nvPr/>
      </p:nvGrpSpPr>
      <p:grpSpPr>
        <a:xfrm>
          <a:off x="0" y="0"/>
          <a:ext cx="0" cy="0"/>
          <a:chOff x="0" y="0"/>
          <a:chExt cx="0" cy="0"/>
        </a:xfrm>
      </p:grpSpPr>
      <p:sp>
        <p:nvSpPr>
          <p:cNvPr id="6" name="文本框 5"/>
          <p:cNvSpPr txBox="1"/>
          <p:nvPr userDrawn="1"/>
        </p:nvSpPr>
        <p:spPr>
          <a:xfrm>
            <a:off x="4472951" y="3743980"/>
            <a:ext cx="3246402" cy="523220"/>
          </a:xfrm>
          <a:prstGeom prst="rect">
            <a:avLst/>
          </a:prstGeom>
          <a:noFill/>
        </p:spPr>
        <p:txBody>
          <a:bodyPr wrap="none" rtlCol="0">
            <a:spAutoFit/>
          </a:bodyPr>
          <a:lstStyle/>
          <a:p>
            <a:pPr algn="ctr"/>
            <a:r>
              <a:rPr lang="en-US" altLang="zh-CN" sz="2800" dirty="0" smtClean="0">
                <a:latin typeface="Verdana" panose="020B0604030504040204" pitchFamily="34" charset="0"/>
                <a:ea typeface="Verdana" panose="020B0604030504040204" pitchFamily="34" charset="0"/>
              </a:rPr>
              <a:t>Changchun</a:t>
            </a:r>
            <a:r>
              <a:rPr lang="en-US" altLang="zh-CN" sz="2800" baseline="0" dirty="0" smtClean="0">
                <a:latin typeface="Verdana" panose="020B0604030504040204" pitchFamily="34" charset="0"/>
                <a:ea typeface="Verdana" panose="020B0604030504040204" pitchFamily="34" charset="0"/>
              </a:rPr>
              <a:t> Zhou</a:t>
            </a:r>
            <a:endParaRPr lang="zh-CN" altLang="en-US" sz="2800" dirty="0">
              <a:latin typeface="Verdana" panose="020B0604030504040204" pitchFamily="34" charset="0"/>
            </a:endParaRPr>
          </a:p>
        </p:txBody>
      </p:sp>
      <p:sp>
        <p:nvSpPr>
          <p:cNvPr id="7" name="文本框 6"/>
          <p:cNvSpPr txBox="1"/>
          <p:nvPr userDrawn="1"/>
        </p:nvSpPr>
        <p:spPr>
          <a:xfrm>
            <a:off x="3108731" y="4470737"/>
            <a:ext cx="5974841" cy="1015663"/>
          </a:xfrm>
          <a:prstGeom prst="rect">
            <a:avLst/>
          </a:prstGeom>
          <a:noFill/>
        </p:spPr>
        <p:txBody>
          <a:bodyPr wrap="none" rtlCol="0">
            <a:spAutoFit/>
          </a:bodyPr>
          <a:lstStyle/>
          <a:p>
            <a:r>
              <a:rPr lang="en-US" altLang="zh-CN" sz="2000" dirty="0" smtClean="0">
                <a:latin typeface="Verdana" panose="020B0604030504040204" pitchFamily="34" charset="0"/>
                <a:ea typeface="Verdana" panose="020B0604030504040204" pitchFamily="34" charset="0"/>
              </a:rPr>
              <a:t>Peking University Shenzhen</a:t>
            </a:r>
            <a:r>
              <a:rPr lang="en-US" altLang="zh-CN" sz="2000" baseline="0" dirty="0" smtClean="0">
                <a:latin typeface="Verdana" panose="020B0604030504040204" pitchFamily="34" charset="0"/>
                <a:ea typeface="Verdana" panose="020B0604030504040204" pitchFamily="34" charset="0"/>
              </a:rPr>
              <a:t> Graduate School</a:t>
            </a:r>
          </a:p>
          <a:p>
            <a:pPr algn="ctr"/>
            <a:r>
              <a:rPr lang="en-US" altLang="zh-CN" sz="2000" baseline="0" dirty="0" smtClean="0">
                <a:latin typeface="Verdana" panose="020B0604030504040204" pitchFamily="34" charset="0"/>
                <a:ea typeface="Verdana" panose="020B0604030504040204" pitchFamily="34" charset="0"/>
              </a:rPr>
              <a:t>Shenzhen, China</a:t>
            </a:r>
          </a:p>
          <a:p>
            <a:pPr algn="ctr"/>
            <a:fld id="{F7451520-B740-4222-B663-44239C5A2F9F}" type="datetime4">
              <a:rPr lang="en-US" altLang="zh-CN" sz="2000" baseline="0" smtClean="0">
                <a:latin typeface="Verdana" panose="020B0604030504040204" pitchFamily="34" charset="0"/>
                <a:ea typeface="Verdana" panose="020B0604030504040204" pitchFamily="34" charset="0"/>
              </a:rPr>
              <a:t>September 12, 2023</a:t>
            </a:fld>
            <a:endParaRPr lang="zh-CN" altLang="en-US" sz="2000" dirty="0">
              <a:latin typeface="Verdana" panose="020B0604030504040204" pitchFamily="34" charset="0"/>
            </a:endParaRPr>
          </a:p>
        </p:txBody>
      </p:sp>
      <p:sp>
        <p:nvSpPr>
          <p:cNvPr id="8" name="内容占位符 7"/>
          <p:cNvSpPr>
            <a:spLocks noGrp="1"/>
          </p:cNvSpPr>
          <p:nvPr>
            <p:ph sz="quarter" idx="10" hasCustomPrompt="1"/>
          </p:nvPr>
        </p:nvSpPr>
        <p:spPr>
          <a:xfrm>
            <a:off x="838200" y="1676400"/>
            <a:ext cx="10591800" cy="553998"/>
          </a:xfrm>
        </p:spPr>
        <p:txBody>
          <a:bodyPr/>
          <a:lstStyle>
            <a:lvl1pPr algn="ctr">
              <a:defRPr sz="3600" baseline="0">
                <a:latin typeface="Verdana" panose="020B0604030504040204" pitchFamily="34" charset="0"/>
              </a:defRPr>
            </a:lvl1pPr>
          </a:lstStyle>
          <a:p>
            <a:pPr lvl="0"/>
            <a:r>
              <a:rPr lang="en-US" altLang="zh-CN" dirty="0" smtClean="0"/>
              <a:t>Title</a:t>
            </a:r>
            <a:endParaRPr lang="zh-CN" altLang="en-US" dirty="0" smtClean="0"/>
          </a:p>
        </p:txBody>
      </p:sp>
    </p:spTree>
    <p:extLst>
      <p:ext uri="{BB962C8B-B14F-4D97-AF65-F5344CB8AC3E}">
        <p14:creationId xmlns:p14="http://schemas.microsoft.com/office/powerpoint/2010/main" val="39311477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graphicFrame>
        <p:nvGraphicFramePr>
          <p:cNvPr id="8" name="图示 7"/>
          <p:cNvGraphicFramePr/>
          <p:nvPr userDrawn="1">
            <p:extLst>
              <p:ext uri="{D42A27DB-BD31-4B8C-83A1-F6EECF244321}">
                <p14:modId xmlns:p14="http://schemas.microsoft.com/office/powerpoint/2010/main" val="3443689720"/>
              </p:ext>
            </p:extLst>
          </p:nvPr>
        </p:nvGraphicFramePr>
        <p:xfrm>
          <a:off x="1447800" y="1676400"/>
          <a:ext cx="94488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userDrawn="1"/>
        </p:nvSpPr>
        <p:spPr>
          <a:xfrm>
            <a:off x="824829" y="344269"/>
            <a:ext cx="1842171" cy="646331"/>
          </a:xfrm>
          <a:prstGeom prst="rect">
            <a:avLst/>
          </a:prstGeom>
          <a:noFill/>
        </p:spPr>
        <p:txBody>
          <a:bodyPr wrap="none" rtlCol="0">
            <a:spAutoFit/>
          </a:bodyPr>
          <a:lstStyle/>
          <a:p>
            <a:r>
              <a:rPr kumimoji="0" lang="en-US" altLang="zh-CN" sz="3600" b="0" i="0" u="none" strike="noStrike" kern="0" cap="none" spc="0" normalizeH="0" baseline="0" noProof="0" dirty="0" smtClean="0">
                <a:ln>
                  <a:noFill/>
                </a:ln>
                <a:solidFill>
                  <a:prstClr val="black"/>
                </a:solidFill>
                <a:effectLst/>
                <a:uLnTx/>
                <a:uFillTx/>
                <a:latin typeface="Verdana"/>
                <a:ea typeface="+mj-ea"/>
              </a:rPr>
              <a:t>Outline</a:t>
            </a:r>
            <a:endParaRPr lang="zh-CN" altLang="en-US" sz="3600" b="0" dirty="0"/>
          </a:p>
        </p:txBody>
      </p:sp>
    </p:spTree>
    <p:extLst>
      <p:ext uri="{BB962C8B-B14F-4D97-AF65-F5344CB8AC3E}">
        <p14:creationId xmlns:p14="http://schemas.microsoft.com/office/powerpoint/2010/main" val="25282032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891539" y="381000"/>
            <a:ext cx="9899650" cy="553998"/>
          </a:xfrm>
        </p:spPr>
        <p:txBody>
          <a:bodyPr lIns="0" tIns="0" rIns="0" bIns="0"/>
          <a:lstStyle>
            <a:lvl1pPr>
              <a:defRPr sz="3600" b="0" i="0">
                <a:solidFill>
                  <a:schemeClr val="tx1"/>
                </a:solidFill>
                <a:latin typeface="Verdana"/>
                <a:cs typeface="Verdana"/>
              </a:defRPr>
            </a:lvl1pPr>
          </a:lstStyle>
          <a:p>
            <a:r>
              <a:rPr lang="en-US" dirty="0" smtClean="0"/>
              <a:t>Title</a:t>
            </a:r>
            <a:endParaRPr dirty="0"/>
          </a:p>
        </p:txBody>
      </p:sp>
      <p:sp>
        <p:nvSpPr>
          <p:cNvPr id="3" name="Holder 3"/>
          <p:cNvSpPr>
            <a:spLocks noGrp="1"/>
          </p:cNvSpPr>
          <p:nvPr>
            <p:ph type="body" idx="1" hasCustomPrompt="1"/>
          </p:nvPr>
        </p:nvSpPr>
        <p:spPr>
          <a:xfrm>
            <a:off x="891539" y="1219200"/>
            <a:ext cx="10462261" cy="2492990"/>
          </a:xfrm>
        </p:spPr>
        <p:txBody>
          <a:bodyPr lIns="0" tIns="0" rIns="0" bIns="0"/>
          <a:lstStyle>
            <a:lvl1pPr marL="342900" indent="-342900">
              <a:lnSpc>
                <a:spcPct val="150000"/>
              </a:lnSpc>
              <a:buClr>
                <a:srgbClr val="9A0000"/>
              </a:buClr>
              <a:buFont typeface="Wingdings" panose="05000000000000000000" pitchFamily="2" charset="2"/>
              <a:buChar char="p"/>
              <a:defRPr sz="2400" b="0" i="0" baseline="0">
                <a:solidFill>
                  <a:schemeClr val="tx1"/>
                </a:solidFill>
                <a:latin typeface="Verdana" panose="020B0604030504040204" pitchFamily="34" charset="0"/>
                <a:cs typeface="Arial"/>
              </a:defRPr>
            </a:lvl1pPr>
            <a:lvl2pPr marL="800100" indent="-342900">
              <a:lnSpc>
                <a:spcPct val="150000"/>
              </a:lnSpc>
              <a:buClr>
                <a:srgbClr val="9A0000"/>
              </a:buClr>
              <a:buFont typeface="Wingdings" panose="05000000000000000000" pitchFamily="2" charset="2"/>
              <a:buChar char="n"/>
              <a:defRPr sz="2000"/>
            </a:lvl2pPr>
            <a:lvl3pPr marL="1257300" indent="-342900">
              <a:lnSpc>
                <a:spcPct val="150000"/>
              </a:lnSpc>
              <a:buClr>
                <a:srgbClr val="9A0000"/>
              </a:buClr>
              <a:buFont typeface="Wingdings" panose="05000000000000000000" pitchFamily="2" charset="2"/>
              <a:buChar char="l"/>
              <a:defRPr sz="1600"/>
            </a:lvl3pPr>
          </a:lstStyle>
          <a:p>
            <a:r>
              <a:rPr lang="en-US" sz="2400" dirty="0" smtClean="0">
                <a:latin typeface="Verdana" panose="020B0604030504040204" pitchFamily="34" charset="0"/>
                <a:ea typeface="Verdana" panose="020B0604030504040204" pitchFamily="34" charset="0"/>
              </a:rPr>
              <a:t>First</a:t>
            </a:r>
          </a:p>
          <a:p>
            <a:pPr lvl="1"/>
            <a:r>
              <a:rPr lang="en-US" sz="2000" dirty="0" smtClean="0">
                <a:latin typeface="Verdana" panose="020B0604030504040204" pitchFamily="34" charset="0"/>
                <a:ea typeface="Verdana" panose="020B0604030504040204" pitchFamily="34" charset="0"/>
              </a:rPr>
              <a:t>Second</a:t>
            </a:r>
            <a:endParaRPr lang="en-US" sz="2400" dirty="0" smtClean="0">
              <a:latin typeface="Verdana" panose="020B0604030504040204" pitchFamily="34" charset="0"/>
              <a:ea typeface="Verdana" panose="020B0604030504040204" pitchFamily="34" charset="0"/>
            </a:endParaRPr>
          </a:p>
          <a:p>
            <a:pPr lvl="2"/>
            <a:r>
              <a:rPr lang="en-US" sz="1600" dirty="0" smtClean="0">
                <a:latin typeface="Verdana" panose="020B0604030504040204" pitchFamily="34" charset="0"/>
                <a:ea typeface="Verdana" panose="020B0604030504040204" pitchFamily="34" charset="0"/>
              </a:rPr>
              <a:t>third</a:t>
            </a:r>
            <a:endParaRPr lang="en-US" sz="2400" dirty="0" smtClean="0">
              <a:latin typeface="Verdana" panose="020B0604030504040204" pitchFamily="34" charset="0"/>
              <a:ea typeface="Verdana" panose="020B0604030504040204" pitchFamily="34" charset="0"/>
            </a:endParaRPr>
          </a:p>
          <a:p>
            <a:pPr lvl="1"/>
            <a:endParaRPr lang="en-US" sz="2400" dirty="0" smtClean="0">
              <a:latin typeface="Verdana" panose="020B0604030504040204" pitchFamily="34" charset="0"/>
              <a:ea typeface="+mn-ea"/>
            </a:endParaRPr>
          </a:p>
          <a:p>
            <a:pPr lvl="1"/>
            <a:endParaRPr lang="en-US" sz="2400" dirty="0" smtClean="0">
              <a:latin typeface="Verdana" panose="020B0604030504040204" pitchFamily="34" charset="0"/>
              <a:ea typeface="Verdana" panose="020B0604030504040204" pitchFamily="34" charset="0"/>
            </a:endParaRPr>
          </a:p>
        </p:txBody>
      </p:sp>
      <p:sp>
        <p:nvSpPr>
          <p:cNvPr id="23" name="日期占位符 22"/>
          <p:cNvSpPr>
            <a:spLocks noGrp="1"/>
          </p:cNvSpPr>
          <p:nvPr>
            <p:ph type="dt" sz="half" idx="11"/>
          </p:nvPr>
        </p:nvSpPr>
        <p:spPr/>
        <p:txBody>
          <a:bodyPr/>
          <a:lstStyle/>
          <a:p>
            <a:pPr marL="12700">
              <a:spcBef>
                <a:spcPts val="105"/>
              </a:spcBef>
            </a:pPr>
            <a:fld id="{CD087AA6-72C8-42FC-B985-14C2E9E9E057}" type="datetime1">
              <a:rPr lang="zh-CN" altLang="en-US" smtClean="0"/>
              <a:t>2023/9/12</a:t>
            </a:fld>
            <a:endParaRPr lang="en-US" dirty="0"/>
          </a:p>
        </p:txBody>
      </p:sp>
      <p:sp>
        <p:nvSpPr>
          <p:cNvPr id="25" name="灯片编号占位符 24"/>
          <p:cNvSpPr>
            <a:spLocks noGrp="1"/>
          </p:cNvSpPr>
          <p:nvPr>
            <p:ph type="sldNum" sz="quarter" idx="13"/>
          </p:nvPr>
        </p:nvSpPr>
        <p:spPr>
          <a:xfrm>
            <a:off x="11658600" y="6553200"/>
            <a:ext cx="533400" cy="425450"/>
          </a:xfrm>
        </p:spPr>
        <p:txBody>
          <a:bodyPr/>
          <a:lstStyle/>
          <a:p>
            <a:fld id="{5FEA4630-3412-4BD3-8048-632181BEA8B9}" type="slidenum">
              <a:rPr lang="zh-CN" altLang="en-US" smtClean="0"/>
              <a:t>‹#›</a:t>
            </a:fld>
            <a:endParaRPr lang="zh-CN" altLang="en-US"/>
          </a:p>
        </p:txBody>
      </p:sp>
      <p:sp>
        <p:nvSpPr>
          <p:cNvPr id="5" name="文本占位符 4"/>
          <p:cNvSpPr>
            <a:spLocks noGrp="1"/>
          </p:cNvSpPr>
          <p:nvPr>
            <p:ph type="body" sz="quarter" idx="14" hasCustomPrompt="1"/>
          </p:nvPr>
        </p:nvSpPr>
        <p:spPr>
          <a:xfrm>
            <a:off x="891538" y="5867400"/>
            <a:ext cx="10462262" cy="407804"/>
          </a:xfrm>
        </p:spPr>
        <p:txBody>
          <a:bodyPr/>
          <a:lstStyle>
            <a:lvl1pPr marL="228600" indent="-228600" algn="just">
              <a:spcBef>
                <a:spcPts val="300"/>
              </a:spcBef>
              <a:buFont typeface="+mj-lt"/>
              <a:buAutoNum type="arabicPeriod"/>
              <a:defRPr sz="1200" b="0">
                <a:latin typeface="Verdana" panose="020B0604030504040204" pitchFamily="34" charset="0"/>
              </a:defRPr>
            </a:lvl1pPr>
          </a:lstStyle>
          <a:p>
            <a:pPr lvl="0"/>
            <a:r>
              <a:rPr lang="en-US" altLang="zh-CN" dirty="0" smtClean="0"/>
              <a:t>FootNote1</a:t>
            </a:r>
          </a:p>
          <a:p>
            <a:pPr lvl="0"/>
            <a:r>
              <a:rPr lang="en-US" altLang="zh-CN" dirty="0" smtClean="0"/>
              <a:t>FootNote2</a:t>
            </a:r>
            <a:endParaRPr lang="zh-CN" alt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g Title and Content">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891539" y="381000"/>
            <a:ext cx="9899650" cy="553998"/>
          </a:xfrm>
        </p:spPr>
        <p:txBody>
          <a:bodyPr lIns="0" tIns="0" rIns="0" bIns="0"/>
          <a:lstStyle>
            <a:lvl1pPr>
              <a:defRPr sz="3600" b="0" i="0">
                <a:solidFill>
                  <a:schemeClr val="tx1"/>
                </a:solidFill>
                <a:latin typeface="Verdana"/>
                <a:cs typeface="Verdana"/>
              </a:defRPr>
            </a:lvl1pPr>
          </a:lstStyle>
          <a:p>
            <a:r>
              <a:rPr lang="en-US" dirty="0" smtClean="0"/>
              <a:t>Title</a:t>
            </a:r>
            <a:endParaRPr dirty="0"/>
          </a:p>
        </p:txBody>
      </p:sp>
      <p:sp>
        <p:nvSpPr>
          <p:cNvPr id="3" name="Holder 3"/>
          <p:cNvSpPr>
            <a:spLocks noGrp="1"/>
          </p:cNvSpPr>
          <p:nvPr>
            <p:ph type="body" idx="1" hasCustomPrompt="1"/>
          </p:nvPr>
        </p:nvSpPr>
        <p:spPr>
          <a:xfrm>
            <a:off x="891539" y="1447800"/>
            <a:ext cx="5826125" cy="2492990"/>
          </a:xfrm>
        </p:spPr>
        <p:txBody>
          <a:bodyPr lIns="0" tIns="0" rIns="0" bIns="0"/>
          <a:lstStyle>
            <a:lvl1pPr marL="342900" indent="-342900">
              <a:lnSpc>
                <a:spcPct val="150000"/>
              </a:lnSpc>
              <a:buClr>
                <a:srgbClr val="9A0000"/>
              </a:buClr>
              <a:buFont typeface="Wingdings" panose="05000000000000000000" pitchFamily="2" charset="2"/>
              <a:buChar char="p"/>
              <a:defRPr sz="2400" b="0" i="0" baseline="0">
                <a:solidFill>
                  <a:schemeClr val="tx1"/>
                </a:solidFill>
                <a:latin typeface="Verdana" panose="020B0604030504040204" pitchFamily="34" charset="0"/>
                <a:cs typeface="Arial"/>
              </a:defRPr>
            </a:lvl1pPr>
            <a:lvl2pPr marL="800100" indent="-342900">
              <a:lnSpc>
                <a:spcPct val="150000"/>
              </a:lnSpc>
              <a:buClr>
                <a:srgbClr val="9A0000"/>
              </a:buClr>
              <a:buFont typeface="Wingdings" panose="05000000000000000000" pitchFamily="2" charset="2"/>
              <a:buChar char="n"/>
              <a:defRPr sz="2000"/>
            </a:lvl2pPr>
            <a:lvl3pPr marL="1257300" indent="-342900">
              <a:lnSpc>
                <a:spcPct val="150000"/>
              </a:lnSpc>
              <a:buClr>
                <a:srgbClr val="9A0000"/>
              </a:buClr>
              <a:buFont typeface="Wingdings" panose="05000000000000000000" pitchFamily="2" charset="2"/>
              <a:buChar char="l"/>
              <a:defRPr sz="1600"/>
            </a:lvl3pPr>
          </a:lstStyle>
          <a:p>
            <a:r>
              <a:rPr lang="en-US" sz="2400" dirty="0" smtClean="0">
                <a:latin typeface="Verdana" panose="020B0604030504040204" pitchFamily="34" charset="0"/>
                <a:ea typeface="Verdana" panose="020B0604030504040204" pitchFamily="34" charset="0"/>
              </a:rPr>
              <a:t>First</a:t>
            </a:r>
          </a:p>
          <a:p>
            <a:pPr lvl="1"/>
            <a:r>
              <a:rPr lang="en-US" sz="2000" dirty="0" smtClean="0">
                <a:latin typeface="Verdana" panose="020B0604030504040204" pitchFamily="34" charset="0"/>
                <a:ea typeface="Verdana" panose="020B0604030504040204" pitchFamily="34" charset="0"/>
              </a:rPr>
              <a:t>Second</a:t>
            </a:r>
            <a:endParaRPr lang="en-US" sz="2400" dirty="0" smtClean="0">
              <a:latin typeface="Verdana" panose="020B0604030504040204" pitchFamily="34" charset="0"/>
              <a:ea typeface="Verdana" panose="020B0604030504040204" pitchFamily="34" charset="0"/>
            </a:endParaRPr>
          </a:p>
          <a:p>
            <a:pPr lvl="2"/>
            <a:r>
              <a:rPr lang="en-US" sz="1600" dirty="0" smtClean="0">
                <a:latin typeface="Verdana" panose="020B0604030504040204" pitchFamily="34" charset="0"/>
                <a:ea typeface="Verdana" panose="020B0604030504040204" pitchFamily="34" charset="0"/>
              </a:rPr>
              <a:t>third</a:t>
            </a:r>
            <a:endParaRPr lang="en-US" sz="2400" dirty="0" smtClean="0">
              <a:latin typeface="Verdana" panose="020B0604030504040204" pitchFamily="34" charset="0"/>
              <a:ea typeface="Verdana" panose="020B0604030504040204" pitchFamily="34" charset="0"/>
            </a:endParaRPr>
          </a:p>
          <a:p>
            <a:pPr lvl="1"/>
            <a:endParaRPr lang="en-US" sz="2400" dirty="0" smtClean="0">
              <a:latin typeface="Verdana" panose="020B0604030504040204" pitchFamily="34" charset="0"/>
              <a:ea typeface="+mn-ea"/>
            </a:endParaRPr>
          </a:p>
          <a:p>
            <a:pPr lvl="1"/>
            <a:endParaRPr lang="en-US" sz="2400" dirty="0" smtClean="0">
              <a:latin typeface="Verdana" panose="020B0604030504040204" pitchFamily="34" charset="0"/>
              <a:ea typeface="Verdana" panose="020B0604030504040204" pitchFamily="34" charset="0"/>
            </a:endParaRPr>
          </a:p>
        </p:txBody>
      </p:sp>
      <p:sp>
        <p:nvSpPr>
          <p:cNvPr id="23" name="日期占位符 22"/>
          <p:cNvSpPr>
            <a:spLocks noGrp="1"/>
          </p:cNvSpPr>
          <p:nvPr>
            <p:ph type="dt" sz="half" idx="11"/>
          </p:nvPr>
        </p:nvSpPr>
        <p:spPr/>
        <p:txBody>
          <a:bodyPr/>
          <a:lstStyle/>
          <a:p>
            <a:pPr marL="12700">
              <a:spcBef>
                <a:spcPts val="105"/>
              </a:spcBef>
            </a:pPr>
            <a:fld id="{CD087AA6-72C8-42FC-B985-14C2E9E9E057}" type="datetime1">
              <a:rPr lang="zh-CN" altLang="en-US" smtClean="0"/>
              <a:t>2023/9/12</a:t>
            </a:fld>
            <a:endParaRPr lang="en-US" dirty="0"/>
          </a:p>
        </p:txBody>
      </p:sp>
      <p:sp>
        <p:nvSpPr>
          <p:cNvPr id="25" name="灯片编号占位符 24"/>
          <p:cNvSpPr>
            <a:spLocks noGrp="1"/>
          </p:cNvSpPr>
          <p:nvPr>
            <p:ph type="sldNum" sz="quarter" idx="13"/>
          </p:nvPr>
        </p:nvSpPr>
        <p:spPr/>
        <p:txBody>
          <a:bodyPr/>
          <a:lstStyle/>
          <a:p>
            <a:fld id="{5FEA4630-3412-4BD3-8048-632181BEA8B9}" type="slidenum">
              <a:rPr lang="zh-CN" altLang="en-US" smtClean="0"/>
              <a:t>‹#›</a:t>
            </a:fld>
            <a:endParaRPr lang="zh-CN" altLang="en-US"/>
          </a:p>
        </p:txBody>
      </p:sp>
      <p:graphicFrame>
        <p:nvGraphicFramePr>
          <p:cNvPr id="10" name="图示 9"/>
          <p:cNvGraphicFramePr/>
          <p:nvPr userDrawn="1">
            <p:extLst>
              <p:ext uri="{D42A27DB-BD31-4B8C-83A1-F6EECF244321}">
                <p14:modId xmlns:p14="http://schemas.microsoft.com/office/powerpoint/2010/main" val="2488801081"/>
              </p:ext>
            </p:extLst>
          </p:nvPr>
        </p:nvGraphicFramePr>
        <p:xfrm>
          <a:off x="7696200" y="1219200"/>
          <a:ext cx="3657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martArt 占位符 4"/>
          <p:cNvSpPr>
            <a:spLocks noGrp="1"/>
          </p:cNvSpPr>
          <p:nvPr>
            <p:ph type="dgm" sz="quarter" idx="15"/>
          </p:nvPr>
        </p:nvSpPr>
        <p:spPr>
          <a:xfrm>
            <a:off x="4724400" y="1779895"/>
            <a:ext cx="2743200" cy="3124200"/>
          </a:xfrm>
        </p:spPr>
        <p:txBody>
          <a:bodyPr/>
          <a:lstStyle/>
          <a:p>
            <a:endParaRPr lang="zh-CN" altLang="en-US"/>
          </a:p>
        </p:txBody>
      </p:sp>
      <p:sp>
        <p:nvSpPr>
          <p:cNvPr id="9" name="文本占位符 4"/>
          <p:cNvSpPr>
            <a:spLocks noGrp="1"/>
          </p:cNvSpPr>
          <p:nvPr>
            <p:ph type="body" sz="quarter" idx="14" hasCustomPrompt="1"/>
          </p:nvPr>
        </p:nvSpPr>
        <p:spPr>
          <a:xfrm>
            <a:off x="891538" y="5867400"/>
            <a:ext cx="3070225" cy="153888"/>
          </a:xfrm>
        </p:spPr>
        <p:txBody>
          <a:bodyPr/>
          <a:lstStyle>
            <a:lvl1pPr marL="171450" indent="-171450">
              <a:buFont typeface="Wingdings" panose="05000000000000000000" pitchFamily="2" charset="2"/>
              <a:buChar char=""/>
              <a:defRPr sz="1000" b="0">
                <a:latin typeface="Verdana" panose="020B0604030504040204" pitchFamily="34" charset="0"/>
              </a:defRPr>
            </a:lvl1pPr>
          </a:lstStyle>
          <a:p>
            <a:pPr lvl="0"/>
            <a:r>
              <a:rPr lang="en-US" altLang="zh-CN" dirty="0" err="1" smtClean="0"/>
              <a:t>FootNote</a:t>
            </a:r>
            <a:endParaRPr lang="zh-CN" altLang="en-US" dirty="0" smtClean="0"/>
          </a:p>
        </p:txBody>
      </p:sp>
    </p:spTree>
    <p:extLst>
      <p:ext uri="{BB962C8B-B14F-4D97-AF65-F5344CB8AC3E}">
        <p14:creationId xmlns:p14="http://schemas.microsoft.com/office/powerpoint/2010/main" val="28612911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3" name="日期占位符 22"/>
          <p:cNvSpPr>
            <a:spLocks noGrp="1"/>
          </p:cNvSpPr>
          <p:nvPr>
            <p:ph type="dt" sz="half" idx="11"/>
          </p:nvPr>
        </p:nvSpPr>
        <p:spPr/>
        <p:txBody>
          <a:bodyPr/>
          <a:lstStyle/>
          <a:p>
            <a:pPr marL="12700">
              <a:spcBef>
                <a:spcPts val="105"/>
              </a:spcBef>
            </a:pPr>
            <a:fld id="{CD087AA6-72C8-42FC-B985-14C2E9E9E057}" type="datetime1">
              <a:rPr lang="zh-CN" altLang="en-US" smtClean="0"/>
              <a:t>2023/9/12</a:t>
            </a:fld>
            <a:endParaRPr lang="en-US" dirty="0"/>
          </a:p>
        </p:txBody>
      </p:sp>
      <p:sp>
        <p:nvSpPr>
          <p:cNvPr id="25" name="灯片编号占位符 24"/>
          <p:cNvSpPr>
            <a:spLocks noGrp="1"/>
          </p:cNvSpPr>
          <p:nvPr>
            <p:ph type="sldNum" sz="quarter" idx="13"/>
          </p:nvPr>
        </p:nvSpPr>
        <p:spPr/>
        <p:txBody>
          <a:bodyPr/>
          <a:lstStyle/>
          <a:p>
            <a:fld id="{5FEA4630-3412-4BD3-8048-632181BEA8B9}" type="slidenum">
              <a:rPr lang="zh-CN" altLang="en-US" smtClean="0"/>
              <a:t>‹#›</a:t>
            </a:fld>
            <a:endParaRPr lang="zh-CN" altLang="en-US"/>
          </a:p>
        </p:txBody>
      </p:sp>
      <p:sp>
        <p:nvSpPr>
          <p:cNvPr id="4" name="文本框 3"/>
          <p:cNvSpPr txBox="1"/>
          <p:nvPr userDrawn="1"/>
        </p:nvSpPr>
        <p:spPr>
          <a:xfrm>
            <a:off x="762000" y="344269"/>
            <a:ext cx="2728567" cy="646331"/>
          </a:xfrm>
          <a:prstGeom prst="rect">
            <a:avLst/>
          </a:prstGeom>
          <a:noFill/>
        </p:spPr>
        <p:txBody>
          <a:bodyPr wrap="none" rtlCol="0">
            <a:spAutoFit/>
          </a:bodyPr>
          <a:lstStyle/>
          <a:p>
            <a:r>
              <a:rPr lang="en-US" altLang="zh-CN" sz="3600" dirty="0" smtClean="0">
                <a:latin typeface="Verdana" panose="020B0604030504040204" pitchFamily="34" charset="0"/>
                <a:ea typeface="Verdana" panose="020B0604030504040204" pitchFamily="34" charset="0"/>
              </a:rPr>
              <a:t>References</a:t>
            </a:r>
            <a:endParaRPr lang="zh-CN" altLang="en-US" sz="3600" dirty="0">
              <a:latin typeface="Verdana" panose="020B0604030504040204" pitchFamily="34" charset="0"/>
            </a:endParaRPr>
          </a:p>
        </p:txBody>
      </p:sp>
      <p:sp>
        <p:nvSpPr>
          <p:cNvPr id="6" name="文本占位符 5"/>
          <p:cNvSpPr>
            <a:spLocks noGrp="1"/>
          </p:cNvSpPr>
          <p:nvPr>
            <p:ph type="body" sz="quarter" idx="14" hasCustomPrompt="1"/>
          </p:nvPr>
        </p:nvSpPr>
        <p:spPr>
          <a:xfrm>
            <a:off x="891538" y="1185308"/>
            <a:ext cx="10462262" cy="569387"/>
          </a:xfrm>
        </p:spPr>
        <p:txBody>
          <a:bodyPr/>
          <a:lstStyle>
            <a:lvl1pPr marL="228600" indent="-228600">
              <a:lnSpc>
                <a:spcPct val="100000"/>
              </a:lnSpc>
              <a:spcBef>
                <a:spcPts val="600"/>
              </a:spcBef>
              <a:buSzPct val="90000"/>
              <a:buFont typeface="+mj-lt"/>
              <a:buAutoNum type="arabicPeriod"/>
              <a:defRPr sz="1600" b="0">
                <a:latin typeface="Verdana" panose="020B0604030504040204" pitchFamily="34" charset="0"/>
              </a:defRPr>
            </a:lvl1pPr>
          </a:lstStyle>
          <a:p>
            <a:pPr lvl="0"/>
            <a:r>
              <a:rPr lang="en-US" altLang="zh-CN" dirty="0" smtClean="0"/>
              <a:t>Ref</a:t>
            </a:r>
          </a:p>
          <a:p>
            <a:pPr lvl="0"/>
            <a:endParaRPr lang="zh-CN" altLang="en-US" dirty="0" smtClean="0"/>
          </a:p>
        </p:txBody>
      </p:sp>
      <p:sp>
        <p:nvSpPr>
          <p:cNvPr id="7" name="文本占位符 4"/>
          <p:cNvSpPr>
            <a:spLocks noGrp="1"/>
          </p:cNvSpPr>
          <p:nvPr>
            <p:ph type="body" sz="quarter" idx="15" hasCustomPrompt="1"/>
          </p:nvPr>
        </p:nvSpPr>
        <p:spPr>
          <a:xfrm>
            <a:off x="891538" y="5867400"/>
            <a:ext cx="3070225" cy="153888"/>
          </a:xfrm>
        </p:spPr>
        <p:txBody>
          <a:bodyPr/>
          <a:lstStyle>
            <a:lvl1pPr marL="171450" indent="-171450">
              <a:buFont typeface="Wingdings" panose="05000000000000000000" pitchFamily="2" charset="2"/>
              <a:buChar char=""/>
              <a:defRPr sz="1000" b="0">
                <a:latin typeface="Verdana" panose="020B0604030504040204" pitchFamily="34" charset="0"/>
              </a:defRPr>
            </a:lvl1pPr>
          </a:lstStyle>
          <a:p>
            <a:pPr lvl="0"/>
            <a:r>
              <a:rPr lang="en-US" altLang="zh-CN" dirty="0" err="1" smtClean="0"/>
              <a:t>FootNote</a:t>
            </a:r>
            <a:endParaRPr lang="zh-CN" altLang="en-US" dirty="0" smtClean="0"/>
          </a:p>
        </p:txBody>
      </p:sp>
    </p:spTree>
    <p:extLst>
      <p:ext uri="{BB962C8B-B14F-4D97-AF65-F5344CB8AC3E}">
        <p14:creationId xmlns:p14="http://schemas.microsoft.com/office/powerpoint/2010/main" val="23659230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End">
    <p:spTree>
      <p:nvGrpSpPr>
        <p:cNvPr id="1" name=""/>
        <p:cNvGrpSpPr/>
        <p:nvPr/>
      </p:nvGrpSpPr>
      <p:grpSpPr>
        <a:xfrm>
          <a:off x="0" y="0"/>
          <a:ext cx="0" cy="0"/>
          <a:chOff x="0" y="0"/>
          <a:chExt cx="0" cy="0"/>
        </a:xfrm>
      </p:grpSpPr>
      <p:sp>
        <p:nvSpPr>
          <p:cNvPr id="5" name="文本框 4"/>
          <p:cNvSpPr txBox="1"/>
          <p:nvPr userDrawn="1"/>
        </p:nvSpPr>
        <p:spPr>
          <a:xfrm>
            <a:off x="2743200" y="2438400"/>
            <a:ext cx="6773008" cy="1446550"/>
          </a:xfrm>
          <a:prstGeom prst="rect">
            <a:avLst/>
          </a:prstGeom>
          <a:noFill/>
        </p:spPr>
        <p:txBody>
          <a:bodyPr wrap="none" rtlCol="0">
            <a:spAutoFit/>
          </a:bodyPr>
          <a:lstStyle/>
          <a:p>
            <a:r>
              <a:rPr lang="en-US" altLang="zh-CN" sz="8800" b="1" dirty="0" smtClean="0">
                <a:latin typeface="Verdana" panose="020B0604030504040204" pitchFamily="34" charset="0"/>
                <a:ea typeface="Verdana" panose="020B0604030504040204" pitchFamily="34" charset="0"/>
              </a:rPr>
              <a:t>Thank you</a:t>
            </a:r>
            <a:endParaRPr lang="zh-CN" altLang="en-US" sz="8800" b="1" dirty="0">
              <a:latin typeface="Verdana" panose="020B0604030504040204" pitchFamily="34" charset="0"/>
            </a:endParaRPr>
          </a:p>
        </p:txBody>
      </p:sp>
    </p:spTree>
    <p:extLst>
      <p:ext uri="{BB962C8B-B14F-4D97-AF65-F5344CB8AC3E}">
        <p14:creationId xmlns:p14="http://schemas.microsoft.com/office/powerpoint/2010/main" val="39062256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2800" y="989012"/>
            <a:ext cx="6207760" cy="109855"/>
          </a:xfrm>
          <a:custGeom>
            <a:avLst/>
            <a:gdLst/>
            <a:ahLst/>
            <a:cxnLst/>
            <a:rect l="l" t="t" r="r" b="b"/>
            <a:pathLst>
              <a:path w="6207759" h="109855">
                <a:moveTo>
                  <a:pt x="0" y="0"/>
                </a:moveTo>
                <a:lnTo>
                  <a:pt x="6207340" y="0"/>
                </a:lnTo>
                <a:lnTo>
                  <a:pt x="6207340" y="109537"/>
                </a:lnTo>
                <a:lnTo>
                  <a:pt x="0" y="109537"/>
                </a:lnTo>
                <a:lnTo>
                  <a:pt x="0" y="0"/>
                </a:lnTo>
                <a:close/>
              </a:path>
            </a:pathLst>
          </a:custGeom>
          <a:solidFill>
            <a:srgbClr val="9A0000"/>
          </a:solidFill>
        </p:spPr>
        <p:txBody>
          <a:bodyPr wrap="square" lIns="0" tIns="0" rIns="0" bIns="0" rtlCol="0"/>
          <a:lstStyle/>
          <a:p>
            <a:endParaRPr/>
          </a:p>
        </p:txBody>
      </p:sp>
      <p:sp>
        <p:nvSpPr>
          <p:cNvPr id="17" name="bk object 17"/>
          <p:cNvSpPr/>
          <p:nvPr/>
        </p:nvSpPr>
        <p:spPr>
          <a:xfrm>
            <a:off x="812800" y="989012"/>
            <a:ext cx="10611485" cy="0"/>
          </a:xfrm>
          <a:custGeom>
            <a:avLst/>
            <a:gdLst/>
            <a:ahLst/>
            <a:cxnLst/>
            <a:rect l="l" t="t" r="r" b="b"/>
            <a:pathLst>
              <a:path w="10611485">
                <a:moveTo>
                  <a:pt x="0" y="0"/>
                </a:moveTo>
                <a:lnTo>
                  <a:pt x="10610906" y="0"/>
                </a:lnTo>
              </a:path>
            </a:pathLst>
          </a:custGeom>
          <a:ln w="12700">
            <a:solidFill>
              <a:srgbClr val="9D0000"/>
            </a:solidFill>
          </a:ln>
        </p:spPr>
        <p:txBody>
          <a:bodyPr wrap="square" lIns="0" tIns="0" rIns="0" bIns="0" rtlCol="0"/>
          <a:lstStyle/>
          <a:p>
            <a:endParaRPr/>
          </a:p>
        </p:txBody>
      </p:sp>
      <p:sp>
        <p:nvSpPr>
          <p:cNvPr id="2" name="Holder 2"/>
          <p:cNvSpPr>
            <a:spLocks noGrp="1"/>
          </p:cNvSpPr>
          <p:nvPr>
            <p:ph type="title"/>
          </p:nvPr>
        </p:nvSpPr>
        <p:spPr>
          <a:xfrm>
            <a:off x="1146175" y="1950720"/>
            <a:ext cx="9899650" cy="930910"/>
          </a:xfrm>
          <a:prstGeom prst="rect">
            <a:avLst/>
          </a:prstGeom>
        </p:spPr>
        <p:txBody>
          <a:bodyPr wrap="square" lIns="0" tIns="0" rIns="0" bIns="0">
            <a:spAutoFit/>
          </a:bodyPr>
          <a:lstStyle>
            <a:lvl1pPr>
              <a:defRPr sz="3000" b="1" i="0">
                <a:solidFill>
                  <a:schemeClr val="tx1"/>
                </a:solidFill>
                <a:latin typeface="Verdana"/>
                <a:cs typeface="Verdana"/>
              </a:defRPr>
            </a:lvl1pPr>
          </a:lstStyle>
          <a:p>
            <a:endParaRPr/>
          </a:p>
        </p:txBody>
      </p:sp>
      <p:sp>
        <p:nvSpPr>
          <p:cNvPr id="3" name="Holder 3"/>
          <p:cNvSpPr>
            <a:spLocks noGrp="1"/>
          </p:cNvSpPr>
          <p:nvPr>
            <p:ph type="body" idx="1"/>
          </p:nvPr>
        </p:nvSpPr>
        <p:spPr>
          <a:xfrm>
            <a:off x="637500" y="2575648"/>
            <a:ext cx="5826125" cy="3435985"/>
          </a:xfrm>
          <a:prstGeom prst="rect">
            <a:avLst/>
          </a:prstGeom>
        </p:spPr>
        <p:txBody>
          <a:bodyPr wrap="square" lIns="0" tIns="0" rIns="0" bIns="0">
            <a:spAutoFit/>
          </a:bodyPr>
          <a:lstStyle>
            <a:lvl1pPr>
              <a:defRPr sz="750" b="1" i="0">
                <a:solidFill>
                  <a:schemeClr val="tx1"/>
                </a:solidFill>
                <a:latin typeface="Arial"/>
                <a:cs typeface="Arial"/>
              </a:defRPr>
            </a:lvl1pPr>
          </a:lstStyle>
          <a:p>
            <a:endParaRPr dirty="0"/>
          </a:p>
        </p:txBody>
      </p:sp>
      <p:sp>
        <p:nvSpPr>
          <p:cNvPr id="4" name="Holder 4"/>
          <p:cNvSpPr>
            <a:spLocks noGrp="1"/>
          </p:cNvSpPr>
          <p:nvPr>
            <p:ph type="ftr" sz="quarter" idx="5"/>
          </p:nvPr>
        </p:nvSpPr>
        <p:spPr>
          <a:xfrm>
            <a:off x="5549100" y="6277553"/>
            <a:ext cx="1094104" cy="184666"/>
          </a:xfrm>
          <a:prstGeom prst="rect">
            <a:avLst/>
          </a:prstGeom>
        </p:spPr>
        <p:txBody>
          <a:bodyPr wrap="square" lIns="0" tIns="0" rIns="0" bIns="0">
            <a:spAutoFit/>
          </a:bodyPr>
          <a:lstStyle>
            <a:lvl1pPr>
              <a:defRPr sz="1200" b="0" i="0">
                <a:solidFill>
                  <a:schemeClr val="tx1"/>
                </a:solidFill>
                <a:latin typeface="Verdana"/>
                <a:cs typeface="Verdana"/>
              </a:defRPr>
            </a:lvl1pPr>
          </a:lstStyle>
          <a:p>
            <a:pPr marL="12700">
              <a:spcBef>
                <a:spcPts val="105"/>
              </a:spcBef>
            </a:pPr>
            <a:endParaRPr lang="en-US" spc="-5" dirty="0"/>
          </a:p>
        </p:txBody>
      </p:sp>
      <p:sp>
        <p:nvSpPr>
          <p:cNvPr id="5" name="Holder 5"/>
          <p:cNvSpPr>
            <a:spLocks noGrp="1"/>
          </p:cNvSpPr>
          <p:nvPr>
            <p:ph type="dt" sz="half" idx="6"/>
          </p:nvPr>
        </p:nvSpPr>
        <p:spPr>
          <a:xfrm>
            <a:off x="891538" y="6277553"/>
            <a:ext cx="1470661" cy="184666"/>
          </a:xfrm>
          <a:prstGeom prst="rect">
            <a:avLst/>
          </a:prstGeom>
        </p:spPr>
        <p:txBody>
          <a:bodyPr wrap="square" lIns="0" tIns="0" rIns="0" bIns="0">
            <a:spAutoFit/>
          </a:bodyPr>
          <a:lstStyle>
            <a:lvl1pPr>
              <a:defRPr sz="1200" b="0" i="0">
                <a:solidFill>
                  <a:schemeClr val="tx1"/>
                </a:solidFill>
                <a:latin typeface="Verdana"/>
                <a:cs typeface="Verdana"/>
              </a:defRPr>
            </a:lvl1pPr>
          </a:lstStyle>
          <a:p>
            <a:pPr marL="12700">
              <a:spcBef>
                <a:spcPts val="105"/>
              </a:spcBef>
            </a:pPr>
            <a:fld id="{1B60B7CD-9BE9-435B-B0F7-716F4153D984}" type="datetime1">
              <a:rPr lang="zh-CN" altLang="en-US" smtClean="0"/>
              <a:t>2023/9/12</a:t>
            </a:fld>
            <a:endParaRPr lang="en-US" dirty="0"/>
          </a:p>
        </p:txBody>
      </p:sp>
      <p:pic>
        <p:nvPicPr>
          <p:cNvPr id="10" name="图片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049000" y="107512"/>
            <a:ext cx="801218" cy="801218"/>
          </a:xfrm>
          <a:prstGeom prst="rect">
            <a:avLst/>
          </a:prstGeom>
        </p:spPr>
      </p:pic>
      <p:sp>
        <p:nvSpPr>
          <p:cNvPr id="7" name="灯片编号占位符 6"/>
          <p:cNvSpPr>
            <a:spLocks noGrp="1"/>
          </p:cNvSpPr>
          <p:nvPr>
            <p:ph type="sldNum" sz="quarter" idx="4"/>
          </p:nvPr>
        </p:nvSpPr>
        <p:spPr>
          <a:xfrm>
            <a:off x="11353800" y="6553200"/>
            <a:ext cx="533400" cy="425450"/>
          </a:xfrm>
          <a:prstGeom prst="rect">
            <a:avLst/>
          </a:prstGeom>
        </p:spPr>
        <p:txBody>
          <a:bodyPr vert="horz" lIns="91440" tIns="45720" rIns="91440" bIns="45720" rtlCol="0" anchor="ctr"/>
          <a:lstStyle>
            <a:lvl1pPr algn="r">
              <a:defRPr sz="1400" b="1">
                <a:solidFill>
                  <a:schemeClr val="tx1">
                    <a:tint val="75000"/>
                  </a:schemeClr>
                </a:solidFill>
                <a:latin typeface="Verdana" panose="020B0604030504040204" pitchFamily="34" charset="0"/>
              </a:defRPr>
            </a:lvl1pPr>
          </a:lstStyle>
          <a:p>
            <a:fld id="{5FEA4630-3412-4BD3-8048-632181BEA8B9}" type="slidenum">
              <a:rPr lang="zh-CN" altLang="en-US" smtClean="0"/>
              <a:pPr/>
              <a:t>‹#›</a:t>
            </a:fld>
            <a:endParaRPr lang="zh-CN" altLang="en-US" dirty="0"/>
          </a:p>
        </p:txBody>
      </p:sp>
      <p:sp>
        <p:nvSpPr>
          <p:cNvPr id="14" name="内容占位符 16"/>
          <p:cNvSpPr txBox="1">
            <a:spLocks/>
          </p:cNvSpPr>
          <p:nvPr userDrawn="1"/>
        </p:nvSpPr>
        <p:spPr>
          <a:xfrm>
            <a:off x="891538" y="5867400"/>
            <a:ext cx="914400" cy="215444"/>
          </a:xfrm>
          <a:prstGeom prst="rect">
            <a:avLst/>
          </a:prstGeom>
        </p:spPr>
        <p:txBody>
          <a:bodyPr/>
          <a:lstStyle>
            <a:lvl1pPr marL="285750" indent="-285750">
              <a:buFont typeface="Wingdings" panose="05000000000000000000" pitchFamily="2" charset="2"/>
              <a:buChar char=""/>
              <a:defRPr sz="1400" b="0" baseline="0">
                <a:latin typeface="Verdana" panose="020B060403050404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indent="0">
              <a:buNone/>
            </a:pPr>
            <a:endParaRPr lang="zh-CN" altLang="en-US" kern="0" dirty="0" smtClean="0">
              <a:solidFill>
                <a:sysClr val="windowText" lastClr="000000"/>
              </a:solidFill>
            </a:endParaRP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2" r:id="rId3"/>
    <p:sldLayoutId id="2147483670" r:id="rId4"/>
    <p:sldLayoutId id="2147483671" r:id="rId5"/>
    <p:sldLayoutId id="2147483666" r:id="rId6"/>
  </p:sldLayoutIdLst>
  <p:timing>
    <p:tnLst>
      <p:par>
        <p:cTn id="1" dur="indefinite" restart="never" nodeType="tmRoot"/>
      </p:par>
    </p:tnLst>
  </p:timing>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hyperlink" Target="mailto:92.5@ModelNet40" TargetMode="External"/><Relationship Id="rId13" Type="http://schemas.openxmlformats.org/officeDocument/2006/relationships/hyperlink" Target="mailto:92.9@ModelNet40" TargetMode="External"/><Relationship Id="rId18" Type="http://schemas.openxmlformats.org/officeDocument/2006/relationships/hyperlink" Target="mailto:57.5@SemanticKITTI" TargetMode="External"/><Relationship Id="rId3" Type="http://schemas.openxmlformats.org/officeDocument/2006/relationships/hyperlink" Target="mailto:14.6@SemanticKITTI" TargetMode="External"/><Relationship Id="rId7" Type="http://schemas.openxmlformats.org/officeDocument/2006/relationships/hyperlink" Target="mailto:90.7@ModelNet40" TargetMode="External"/><Relationship Id="rId12" Type="http://schemas.openxmlformats.org/officeDocument/2006/relationships/hyperlink" Target="mailto:94.0@ModelNet40" TargetMode="External"/><Relationship Id="rId17" Type="http://schemas.openxmlformats.org/officeDocument/2006/relationships/hyperlink" Target="mailto:63.9@ScanNet" TargetMode="External"/><Relationship Id="rId2" Type="http://schemas.openxmlformats.org/officeDocument/2006/relationships/notesSlide" Target="../notesSlides/notesSlide2.xml"/><Relationship Id="rId16" Type="http://schemas.openxmlformats.org/officeDocument/2006/relationships/hyperlink" Target="mailto:63.1@SemanticKITTI" TargetMode="External"/><Relationship Id="rId1" Type="http://schemas.openxmlformats.org/officeDocument/2006/relationships/slideLayout" Target="../slideLayouts/slideLayout3.xml"/><Relationship Id="rId6" Type="http://schemas.openxmlformats.org/officeDocument/2006/relationships/hyperlink" Target="mailto:20.1@SemanticKITTI" TargetMode="External"/><Relationship Id="rId11" Type="http://schemas.openxmlformats.org/officeDocument/2006/relationships/hyperlink" Target="mailto:83.9@ScanObjectNN" TargetMode="External"/><Relationship Id="rId5" Type="http://schemas.openxmlformats.org/officeDocument/2006/relationships/hyperlink" Target="mailto:78.67@4D" TargetMode="External"/><Relationship Id="rId15" Type="http://schemas.openxmlformats.org/officeDocument/2006/relationships/hyperlink" Target="mailto:66.6@ScanNet" TargetMode="External"/><Relationship Id="rId10" Type="http://schemas.openxmlformats.org/officeDocument/2006/relationships/hyperlink" Target="mailto:94.5@ModelNet40" TargetMode="External"/><Relationship Id="rId19" Type="http://schemas.openxmlformats.org/officeDocument/2006/relationships/hyperlink" Target="mailto:95.4@ModelNet40" TargetMode="External"/><Relationship Id="rId4" Type="http://schemas.openxmlformats.org/officeDocument/2006/relationships/hyperlink" Target="mailto:89.2@ModelNet40" TargetMode="External"/><Relationship Id="rId9" Type="http://schemas.openxmlformats.org/officeDocument/2006/relationships/hyperlink" Target="mailto:72@ScanNet" TargetMode="External"/><Relationship Id="rId14" Type="http://schemas.openxmlformats.org/officeDocument/2006/relationships/hyperlink" Target="mailto:73.4@ScanNet"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85800" y="1524000"/>
            <a:ext cx="10744200" cy="553998"/>
          </a:xfrm>
        </p:spPr>
        <p:txBody>
          <a:bodyPr/>
          <a:lstStyle/>
          <a:p>
            <a:r>
              <a:rPr lang="en-US" altLang="zh-CN" dirty="0" smtClean="0"/>
              <a:t>Point Cloud</a:t>
            </a:r>
            <a:endParaRPr lang="zh-CN" altLang="en-US" dirty="0"/>
          </a:p>
        </p:txBody>
      </p:sp>
    </p:spTree>
    <p:extLst>
      <p:ext uri="{BB962C8B-B14F-4D97-AF65-F5344CB8AC3E}">
        <p14:creationId xmlns:p14="http://schemas.microsoft.com/office/powerpoint/2010/main" val="2731462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References</a:t>
            </a:r>
            <a:endParaRPr lang="zh-CN" altLang="en-US" dirty="0"/>
          </a:p>
        </p:txBody>
      </p:sp>
      <p:sp>
        <p:nvSpPr>
          <p:cNvPr id="3" name="文本占位符 2"/>
          <p:cNvSpPr>
            <a:spLocks noGrp="1"/>
          </p:cNvSpPr>
          <p:nvPr>
            <p:ph type="body" idx="1"/>
          </p:nvPr>
        </p:nvSpPr>
        <p:spPr>
          <a:xfrm>
            <a:off x="891539" y="1219200"/>
            <a:ext cx="10462261" cy="5124993"/>
          </a:xfrm>
        </p:spPr>
        <p:txBody>
          <a:bodyPr/>
          <a:lstStyle/>
          <a:p>
            <a:pPr marL="914400" lvl="1" indent="-457200" algn="just">
              <a:buClrTx/>
              <a:buFont typeface="+mj-lt"/>
              <a:buAutoNum type="arabicPeriod"/>
            </a:pPr>
            <a:r>
              <a:rPr lang="en-US" altLang="zh-CN" sz="1600" dirty="0">
                <a:solidFill>
                  <a:schemeClr val="tx1"/>
                </a:solidFill>
                <a:latin typeface="Arial" panose="020B0604020202020204" pitchFamily="34" charset="0"/>
                <a:cs typeface="Arial" panose="020B0604020202020204" pitchFamily="34" charset="0"/>
              </a:rPr>
              <a:t>D. </a:t>
            </a:r>
            <a:r>
              <a:rPr lang="en-US" altLang="zh-CN" sz="1600" dirty="0" err="1">
                <a:solidFill>
                  <a:schemeClr val="tx1"/>
                </a:solidFill>
                <a:latin typeface="Arial" panose="020B0604020202020204" pitchFamily="34" charset="0"/>
                <a:cs typeface="Arial" panose="020B0604020202020204" pitchFamily="34" charset="0"/>
              </a:rPr>
              <a:t>Maturana</a:t>
            </a:r>
            <a:r>
              <a:rPr lang="en-US" altLang="zh-CN" sz="1600" dirty="0">
                <a:solidFill>
                  <a:schemeClr val="tx1"/>
                </a:solidFill>
                <a:latin typeface="Arial" panose="020B0604020202020204" pitchFamily="34" charset="0"/>
                <a:cs typeface="Arial" panose="020B0604020202020204" pitchFamily="34" charset="0"/>
              </a:rPr>
              <a:t> and S. Scherer, “</a:t>
            </a:r>
            <a:r>
              <a:rPr lang="en-US" altLang="zh-CN" sz="1600" dirty="0" err="1">
                <a:solidFill>
                  <a:schemeClr val="tx1"/>
                </a:solidFill>
                <a:latin typeface="Arial" panose="020B0604020202020204" pitchFamily="34" charset="0"/>
                <a:cs typeface="Arial" panose="020B0604020202020204" pitchFamily="34" charset="0"/>
              </a:rPr>
              <a:t>VoxNet</a:t>
            </a:r>
            <a:r>
              <a:rPr lang="en-US" altLang="zh-CN" sz="1600" dirty="0">
                <a:solidFill>
                  <a:schemeClr val="tx1"/>
                </a:solidFill>
                <a:latin typeface="Arial" panose="020B0604020202020204" pitchFamily="34" charset="0"/>
                <a:cs typeface="Arial" panose="020B0604020202020204" pitchFamily="34" charset="0"/>
              </a:rPr>
              <a:t>: A 3D convolutional neural network for real-time object recognition,” in </a:t>
            </a:r>
            <a:r>
              <a:rPr lang="en-US" altLang="zh-CN" sz="1600" i="1" dirty="0">
                <a:solidFill>
                  <a:schemeClr val="tx1"/>
                </a:solidFill>
                <a:latin typeface="Arial" panose="020B0604020202020204" pitchFamily="34" charset="0"/>
                <a:cs typeface="Arial" panose="020B0604020202020204" pitchFamily="34" charset="0"/>
              </a:rPr>
              <a:t>Proc. of the IEEE/RSJ International Conference on Intelligent Robots and Systems</a:t>
            </a:r>
            <a:r>
              <a:rPr lang="en-US" altLang="zh-CN" sz="1600" dirty="0">
                <a:solidFill>
                  <a:schemeClr val="tx1"/>
                </a:solidFill>
                <a:latin typeface="Arial" panose="020B0604020202020204" pitchFamily="34" charset="0"/>
                <a:cs typeface="Arial" panose="020B0604020202020204" pitchFamily="34" charset="0"/>
              </a:rPr>
              <a:t>, Sept. 2015, pp. 922-928.</a:t>
            </a:r>
            <a:endParaRPr lang="en-US" altLang="zh-CN" sz="1600" dirty="0" smtClean="0">
              <a:solidFill>
                <a:schemeClr val="tx1"/>
              </a:solidFill>
              <a:latin typeface="Arial" panose="020B0604020202020204" pitchFamily="34" charset="0"/>
              <a:cs typeface="Arial" panose="020B0604020202020204" pitchFamily="34" charset="0"/>
            </a:endParaRPr>
          </a:p>
          <a:p>
            <a:pPr marL="914400" lvl="1" indent="-457200" algn="just">
              <a:buClrTx/>
              <a:buFont typeface="+mj-lt"/>
              <a:buAutoNum type="arabicPeriod"/>
            </a:pPr>
            <a:r>
              <a:rPr lang="en-US" altLang="zh-CN" sz="1600" dirty="0" smtClean="0">
                <a:solidFill>
                  <a:schemeClr val="tx1"/>
                </a:solidFill>
                <a:latin typeface="Arial" panose="020B0604020202020204" pitchFamily="34" charset="0"/>
                <a:cs typeface="Arial" panose="020B0604020202020204" pitchFamily="34" charset="0"/>
              </a:rPr>
              <a:t>Z</a:t>
            </a:r>
            <a:r>
              <a:rPr lang="en-US" altLang="zh-CN" sz="1600" dirty="0">
                <a:solidFill>
                  <a:schemeClr val="tx1"/>
                </a:solidFill>
                <a:latin typeface="Arial" panose="020B0604020202020204" pitchFamily="34" charset="0"/>
                <a:cs typeface="Arial" panose="020B0604020202020204" pitchFamily="34" charset="0"/>
              </a:rPr>
              <a:t>. Wu, S. Song, A. Khosla, F. Yu, L. Zhang, X. Tang, and J. Xiao, “3D </a:t>
            </a:r>
            <a:r>
              <a:rPr lang="en-US" altLang="zh-CN" sz="1600" dirty="0" err="1">
                <a:solidFill>
                  <a:schemeClr val="tx1"/>
                </a:solidFill>
                <a:latin typeface="Arial" panose="020B0604020202020204" pitchFamily="34" charset="0"/>
                <a:cs typeface="Arial" panose="020B0604020202020204" pitchFamily="34" charset="0"/>
              </a:rPr>
              <a:t>ShapeNets</a:t>
            </a:r>
            <a:r>
              <a:rPr lang="en-US" altLang="zh-CN" sz="1600" dirty="0">
                <a:solidFill>
                  <a:schemeClr val="tx1"/>
                </a:solidFill>
                <a:latin typeface="Arial" panose="020B0604020202020204" pitchFamily="34" charset="0"/>
                <a:cs typeface="Arial" panose="020B0604020202020204" pitchFamily="34" charset="0"/>
              </a:rPr>
              <a:t>: A deep representation for volumetric shape modeling,” in </a:t>
            </a:r>
            <a:r>
              <a:rPr lang="en-US" altLang="zh-CN" sz="1600" i="1" dirty="0">
                <a:solidFill>
                  <a:schemeClr val="tx1"/>
                </a:solidFill>
                <a:latin typeface="Arial" panose="020B0604020202020204" pitchFamily="34" charset="0"/>
                <a:cs typeface="Arial" panose="020B0604020202020204" pitchFamily="34" charset="0"/>
              </a:rPr>
              <a:t>Proc. of the IEEE Conference on Computer Vision and Pattern Recognition</a:t>
            </a:r>
            <a:r>
              <a:rPr lang="en-US" altLang="zh-CN" sz="1600" dirty="0">
                <a:solidFill>
                  <a:schemeClr val="tx1"/>
                </a:solidFill>
                <a:latin typeface="Arial" panose="020B0604020202020204" pitchFamily="34" charset="0"/>
                <a:cs typeface="Arial" panose="020B0604020202020204" pitchFamily="34" charset="0"/>
              </a:rPr>
              <a:t>, Jun. 2015, pp. 1912-1920</a:t>
            </a:r>
            <a:r>
              <a:rPr lang="en-US" altLang="zh-CN" sz="1600" dirty="0" smtClean="0">
                <a:solidFill>
                  <a:schemeClr val="tx1"/>
                </a:solidFill>
                <a:latin typeface="Arial" panose="020B0604020202020204" pitchFamily="34" charset="0"/>
                <a:cs typeface="Arial" panose="020B0604020202020204" pitchFamily="34" charset="0"/>
              </a:rPr>
              <a:t>.</a:t>
            </a:r>
          </a:p>
          <a:p>
            <a:pPr marL="914400" lvl="1" indent="-457200" algn="just">
              <a:buClrTx/>
              <a:buFont typeface="+mj-lt"/>
              <a:buAutoNum type="arabicPeriod"/>
            </a:pPr>
            <a:r>
              <a:rPr lang="en-US" altLang="zh-CN" sz="1600" dirty="0">
                <a:solidFill>
                  <a:schemeClr val="tx1"/>
                </a:solidFill>
                <a:latin typeface="Arial" panose="020B0604020202020204" pitchFamily="34" charset="0"/>
                <a:cs typeface="Arial" panose="020B0604020202020204" pitchFamily="34" charset="0"/>
              </a:rPr>
              <a:t>T. Le and Y. </a:t>
            </a:r>
            <a:r>
              <a:rPr lang="en-US" altLang="zh-CN" sz="1600" dirty="0" err="1">
                <a:solidFill>
                  <a:schemeClr val="tx1"/>
                </a:solidFill>
                <a:latin typeface="Arial" panose="020B0604020202020204" pitchFamily="34" charset="0"/>
                <a:cs typeface="Arial" panose="020B0604020202020204" pitchFamily="34" charset="0"/>
              </a:rPr>
              <a:t>Duan</a:t>
            </a:r>
            <a:r>
              <a:rPr lang="en-US" altLang="zh-CN" sz="1600" dirty="0">
                <a:solidFill>
                  <a:schemeClr val="tx1"/>
                </a:solidFill>
                <a:latin typeface="Arial" panose="020B0604020202020204" pitchFamily="34" charset="0"/>
                <a:cs typeface="Arial" panose="020B0604020202020204" pitchFamily="34" charset="0"/>
              </a:rPr>
              <a:t>, “</a:t>
            </a:r>
            <a:r>
              <a:rPr lang="en-US" altLang="zh-CN" sz="1600" dirty="0" err="1">
                <a:solidFill>
                  <a:schemeClr val="tx1"/>
                </a:solidFill>
                <a:latin typeface="Arial" panose="020B0604020202020204" pitchFamily="34" charset="0"/>
                <a:cs typeface="Arial" panose="020B0604020202020204" pitchFamily="34" charset="0"/>
              </a:rPr>
              <a:t>PointGrid</a:t>
            </a:r>
            <a:r>
              <a:rPr lang="en-US" altLang="zh-CN" sz="1600" dirty="0">
                <a:solidFill>
                  <a:schemeClr val="tx1"/>
                </a:solidFill>
                <a:latin typeface="Arial" panose="020B0604020202020204" pitchFamily="34" charset="0"/>
                <a:cs typeface="Arial" panose="020B0604020202020204" pitchFamily="34" charset="0"/>
              </a:rPr>
              <a:t>: A deep network for 3D shape understanding,” in </a:t>
            </a:r>
            <a:r>
              <a:rPr lang="en-US" altLang="zh-CN" sz="1600" i="1" dirty="0">
                <a:solidFill>
                  <a:schemeClr val="tx1"/>
                </a:solidFill>
                <a:latin typeface="Arial" panose="020B0604020202020204" pitchFamily="34" charset="0"/>
                <a:cs typeface="Arial" panose="020B0604020202020204" pitchFamily="34" charset="0"/>
              </a:rPr>
              <a:t>Proc. </a:t>
            </a:r>
            <a:r>
              <a:rPr lang="en-US" altLang="zh-CN" sz="1600" i="1" dirty="0" smtClean="0">
                <a:solidFill>
                  <a:schemeClr val="tx1"/>
                </a:solidFill>
                <a:latin typeface="Arial" panose="020B0604020202020204" pitchFamily="34" charset="0"/>
                <a:cs typeface="Arial" panose="020B0604020202020204" pitchFamily="34" charset="0"/>
              </a:rPr>
              <a:t>the IEEE/CVF </a:t>
            </a:r>
            <a:r>
              <a:rPr lang="en-US" altLang="zh-CN" sz="1600" i="1" dirty="0">
                <a:solidFill>
                  <a:schemeClr val="tx1"/>
                </a:solidFill>
                <a:latin typeface="Arial" panose="020B0604020202020204" pitchFamily="34" charset="0"/>
                <a:cs typeface="Arial" panose="020B0604020202020204" pitchFamily="34" charset="0"/>
              </a:rPr>
              <a:t>Conf. </a:t>
            </a:r>
            <a:r>
              <a:rPr lang="en-US" altLang="zh-CN" sz="1600" i="1" dirty="0" err="1">
                <a:solidFill>
                  <a:schemeClr val="tx1"/>
                </a:solidFill>
                <a:latin typeface="Arial" panose="020B0604020202020204" pitchFamily="34" charset="0"/>
                <a:cs typeface="Arial" panose="020B0604020202020204" pitchFamily="34" charset="0"/>
              </a:rPr>
              <a:t>Comput</a:t>
            </a:r>
            <a:r>
              <a:rPr lang="en-US" altLang="zh-CN" sz="1600" i="1" dirty="0">
                <a:solidFill>
                  <a:schemeClr val="tx1"/>
                </a:solidFill>
                <a:latin typeface="Arial" panose="020B0604020202020204" pitchFamily="34" charset="0"/>
                <a:cs typeface="Arial" panose="020B0604020202020204" pitchFamily="34" charset="0"/>
              </a:rPr>
              <a:t>. Vis. Pattern Rec- </a:t>
            </a:r>
            <a:r>
              <a:rPr lang="en-US" altLang="zh-CN" sz="1600" i="1" dirty="0" err="1">
                <a:solidFill>
                  <a:schemeClr val="tx1"/>
                </a:solidFill>
                <a:latin typeface="Arial" panose="020B0604020202020204" pitchFamily="34" charset="0"/>
                <a:cs typeface="Arial" panose="020B0604020202020204" pitchFamily="34" charset="0"/>
              </a:rPr>
              <a:t>ognit</a:t>
            </a:r>
            <a:r>
              <a:rPr lang="en-US" altLang="zh-CN" sz="1600" i="1" dirty="0">
                <a:solidFill>
                  <a:schemeClr val="tx1"/>
                </a:solidFill>
                <a:latin typeface="Arial" panose="020B0604020202020204" pitchFamily="34" charset="0"/>
                <a:cs typeface="Arial" panose="020B0604020202020204" pitchFamily="34" charset="0"/>
              </a:rPr>
              <a:t>.</a:t>
            </a:r>
            <a:r>
              <a:rPr lang="en-US" altLang="zh-CN" sz="1600" dirty="0">
                <a:solidFill>
                  <a:schemeClr val="tx1"/>
                </a:solidFill>
                <a:latin typeface="Arial" panose="020B0604020202020204" pitchFamily="34" charset="0"/>
                <a:cs typeface="Arial" panose="020B0604020202020204" pitchFamily="34" charset="0"/>
              </a:rPr>
              <a:t>, 2018, pp. 9204–9214</a:t>
            </a:r>
            <a:r>
              <a:rPr lang="en-US" altLang="zh-CN" sz="1600" dirty="0" smtClean="0">
                <a:solidFill>
                  <a:schemeClr val="tx1"/>
                </a:solidFill>
                <a:latin typeface="Arial" panose="020B0604020202020204" pitchFamily="34" charset="0"/>
                <a:cs typeface="Arial" panose="020B0604020202020204" pitchFamily="34" charset="0"/>
              </a:rPr>
              <a:t>.</a:t>
            </a:r>
          </a:p>
          <a:p>
            <a:pPr marL="914400" lvl="1" indent="-457200" algn="just">
              <a:buClrTx/>
              <a:buFont typeface="+mj-lt"/>
              <a:buAutoNum type="arabicPeriod"/>
            </a:pPr>
            <a:r>
              <a:rPr lang="en-US" altLang="zh-CN" sz="1600" dirty="0">
                <a:solidFill>
                  <a:schemeClr val="tx1"/>
                </a:solidFill>
                <a:latin typeface="Arial" panose="020B0604020202020204" pitchFamily="34" charset="0"/>
                <a:cs typeface="Arial" panose="020B0604020202020204" pitchFamily="34" charset="0"/>
              </a:rPr>
              <a:t>B. Graham, M. </a:t>
            </a:r>
            <a:r>
              <a:rPr lang="en-US" altLang="zh-CN" sz="1600" dirty="0" err="1">
                <a:solidFill>
                  <a:schemeClr val="tx1"/>
                </a:solidFill>
                <a:latin typeface="Arial" panose="020B0604020202020204" pitchFamily="34" charset="0"/>
                <a:cs typeface="Arial" panose="020B0604020202020204" pitchFamily="34" charset="0"/>
              </a:rPr>
              <a:t>Engelcke</a:t>
            </a:r>
            <a:r>
              <a:rPr lang="en-US" altLang="zh-CN" sz="1600" dirty="0">
                <a:solidFill>
                  <a:schemeClr val="tx1"/>
                </a:solidFill>
                <a:latin typeface="Arial" panose="020B0604020202020204" pitchFamily="34" charset="0"/>
                <a:cs typeface="Arial" panose="020B0604020202020204" pitchFamily="34" charset="0"/>
              </a:rPr>
              <a:t>, and L. van </a:t>
            </a:r>
            <a:r>
              <a:rPr lang="en-US" altLang="zh-CN" sz="1600" dirty="0" err="1">
                <a:solidFill>
                  <a:schemeClr val="tx1"/>
                </a:solidFill>
                <a:latin typeface="Arial" panose="020B0604020202020204" pitchFamily="34" charset="0"/>
                <a:cs typeface="Arial" panose="020B0604020202020204" pitchFamily="34" charset="0"/>
              </a:rPr>
              <a:t>Maaten</a:t>
            </a:r>
            <a:r>
              <a:rPr lang="en-US" altLang="zh-CN" sz="1600" dirty="0">
                <a:solidFill>
                  <a:schemeClr val="tx1"/>
                </a:solidFill>
                <a:latin typeface="Arial" panose="020B0604020202020204" pitchFamily="34" charset="0"/>
                <a:cs typeface="Arial" panose="020B0604020202020204" pitchFamily="34" charset="0"/>
              </a:rPr>
              <a:t>, “3D semantic segmentation with </a:t>
            </a:r>
            <a:r>
              <a:rPr lang="en-US" altLang="zh-CN" sz="1600" dirty="0" err="1">
                <a:solidFill>
                  <a:schemeClr val="tx1"/>
                </a:solidFill>
                <a:latin typeface="Arial" panose="020B0604020202020204" pitchFamily="34" charset="0"/>
                <a:cs typeface="Arial" panose="020B0604020202020204" pitchFamily="34" charset="0"/>
              </a:rPr>
              <a:t>submanifold</a:t>
            </a:r>
            <a:r>
              <a:rPr lang="en-US" altLang="zh-CN" sz="1600" dirty="0">
                <a:solidFill>
                  <a:schemeClr val="tx1"/>
                </a:solidFill>
                <a:latin typeface="Arial" panose="020B0604020202020204" pitchFamily="34" charset="0"/>
                <a:cs typeface="Arial" panose="020B0604020202020204" pitchFamily="34" charset="0"/>
              </a:rPr>
              <a:t> sparse convolutional networks,” in Proc. of IEEE/CVF Conference on Computer Vision and Pattern Recognition, Jun. 2018, pp. 9224-9232</a:t>
            </a:r>
            <a:r>
              <a:rPr lang="en-US" altLang="zh-CN" sz="1600" dirty="0" smtClean="0">
                <a:solidFill>
                  <a:schemeClr val="tx1"/>
                </a:solidFill>
                <a:latin typeface="Arial" panose="020B0604020202020204" pitchFamily="34" charset="0"/>
                <a:cs typeface="Arial" panose="020B0604020202020204" pitchFamily="34" charset="0"/>
              </a:rPr>
              <a:t>.</a:t>
            </a:r>
          </a:p>
          <a:p>
            <a:pPr marL="914400" lvl="1" indent="-457200" algn="just">
              <a:buClrTx/>
              <a:buFont typeface="+mj-lt"/>
              <a:buAutoNum type="arabicPeriod"/>
            </a:pPr>
            <a:r>
              <a:rPr lang="en-US" altLang="zh-CN" sz="1600" dirty="0" smtClean="0">
                <a:solidFill>
                  <a:schemeClr val="tx1"/>
                </a:solidFill>
                <a:latin typeface="Arial" panose="020B0604020202020204" pitchFamily="34" charset="0"/>
                <a:cs typeface="Arial" panose="020B0604020202020204" pitchFamily="34" charset="0"/>
              </a:rPr>
              <a:t>C. </a:t>
            </a:r>
            <a:r>
              <a:rPr lang="en-US" altLang="zh-CN" sz="1600" dirty="0">
                <a:solidFill>
                  <a:schemeClr val="tx1"/>
                </a:solidFill>
                <a:latin typeface="Arial" panose="020B0604020202020204" pitchFamily="34" charset="0"/>
                <a:cs typeface="Arial" panose="020B0604020202020204" pitchFamily="34" charset="0"/>
              </a:rPr>
              <a:t>Choy</a:t>
            </a:r>
            <a:r>
              <a:rPr lang="en-US" altLang="zh-CN" sz="1600" dirty="0" smtClean="0">
                <a:solidFill>
                  <a:schemeClr val="tx1"/>
                </a:solidFill>
                <a:latin typeface="Arial" panose="020B0604020202020204" pitchFamily="34" charset="0"/>
                <a:cs typeface="Arial" panose="020B0604020202020204" pitchFamily="34" charset="0"/>
              </a:rPr>
              <a:t>, </a:t>
            </a:r>
            <a:r>
              <a:rPr lang="en-US" altLang="zh-CN" sz="1600" dirty="0">
                <a:solidFill>
                  <a:schemeClr val="tx1"/>
                </a:solidFill>
                <a:latin typeface="Arial" panose="020B0604020202020204" pitchFamily="34" charset="0"/>
                <a:cs typeface="Arial" panose="020B0604020202020204" pitchFamily="34" charset="0"/>
              </a:rPr>
              <a:t>J. Y</a:t>
            </a:r>
            <a:r>
              <a:rPr lang="en-US" altLang="zh-CN" sz="1600" dirty="0" smtClean="0">
                <a:solidFill>
                  <a:schemeClr val="tx1"/>
                </a:solidFill>
                <a:latin typeface="Arial" panose="020B0604020202020204" pitchFamily="34" charset="0"/>
                <a:cs typeface="Arial" panose="020B0604020202020204" pitchFamily="34" charset="0"/>
              </a:rPr>
              <a:t>. </a:t>
            </a:r>
            <a:r>
              <a:rPr lang="en-US" altLang="zh-CN" sz="1600" dirty="0" err="1">
                <a:solidFill>
                  <a:schemeClr val="tx1"/>
                </a:solidFill>
                <a:latin typeface="Arial" panose="020B0604020202020204" pitchFamily="34" charset="0"/>
                <a:cs typeface="Arial" panose="020B0604020202020204" pitchFamily="34" charset="0"/>
              </a:rPr>
              <a:t>Gwak</a:t>
            </a:r>
            <a:r>
              <a:rPr lang="en-US" altLang="zh-CN" sz="1600" dirty="0" smtClean="0">
                <a:solidFill>
                  <a:schemeClr val="tx1"/>
                </a:solidFill>
                <a:latin typeface="Arial" panose="020B0604020202020204" pitchFamily="34" charset="0"/>
                <a:cs typeface="Arial" panose="020B0604020202020204" pitchFamily="34" charset="0"/>
              </a:rPr>
              <a:t>, and </a:t>
            </a:r>
            <a:r>
              <a:rPr lang="en-US" altLang="zh-CN" sz="1600" dirty="0">
                <a:solidFill>
                  <a:schemeClr val="tx1"/>
                </a:solidFill>
                <a:latin typeface="Arial" panose="020B0604020202020204" pitchFamily="34" charset="0"/>
                <a:cs typeface="Arial" panose="020B0604020202020204" pitchFamily="34" charset="0"/>
              </a:rPr>
              <a:t>S. </a:t>
            </a:r>
            <a:r>
              <a:rPr lang="en-US" altLang="zh-CN" sz="1600" dirty="0" err="1">
                <a:solidFill>
                  <a:schemeClr val="tx1"/>
                </a:solidFill>
                <a:latin typeface="Arial" panose="020B0604020202020204" pitchFamily="34" charset="0"/>
                <a:cs typeface="Arial" panose="020B0604020202020204" pitchFamily="34" charset="0"/>
              </a:rPr>
              <a:t>Savarese</a:t>
            </a:r>
            <a:r>
              <a:rPr lang="en-US" altLang="zh-CN" sz="1600" dirty="0" smtClean="0">
                <a:solidFill>
                  <a:schemeClr val="tx1"/>
                </a:solidFill>
                <a:latin typeface="Arial" panose="020B0604020202020204" pitchFamily="34" charset="0"/>
                <a:cs typeface="Arial" panose="020B0604020202020204" pitchFamily="34" charset="0"/>
              </a:rPr>
              <a:t>, “4D </a:t>
            </a:r>
            <a:r>
              <a:rPr lang="en-US" altLang="zh-CN" sz="1600" dirty="0" err="1">
                <a:solidFill>
                  <a:schemeClr val="tx1"/>
                </a:solidFill>
                <a:latin typeface="Arial" panose="020B0604020202020204" pitchFamily="34" charset="0"/>
                <a:cs typeface="Arial" panose="020B0604020202020204" pitchFamily="34" charset="0"/>
              </a:rPr>
              <a:t>spatio</a:t>
            </a:r>
            <a:r>
              <a:rPr lang="en-US" altLang="zh-CN" sz="1600" dirty="0">
                <a:solidFill>
                  <a:schemeClr val="tx1"/>
                </a:solidFill>
                <a:latin typeface="Arial" panose="020B0604020202020204" pitchFamily="34" charset="0"/>
                <a:cs typeface="Arial" panose="020B0604020202020204" pitchFamily="34" charset="0"/>
              </a:rPr>
              <a:t>-temporal </a:t>
            </a:r>
            <a:r>
              <a:rPr lang="en-US" altLang="zh-CN" sz="1600" dirty="0" err="1">
                <a:solidFill>
                  <a:schemeClr val="tx1"/>
                </a:solidFill>
                <a:latin typeface="Arial" panose="020B0604020202020204" pitchFamily="34" charset="0"/>
                <a:cs typeface="Arial" panose="020B0604020202020204" pitchFamily="34" charset="0"/>
              </a:rPr>
              <a:t>convnets</a:t>
            </a:r>
            <a:r>
              <a:rPr lang="en-US" altLang="zh-CN" sz="1600" dirty="0">
                <a:solidFill>
                  <a:schemeClr val="tx1"/>
                </a:solidFill>
                <a:latin typeface="Arial" panose="020B0604020202020204" pitchFamily="34" charset="0"/>
                <a:cs typeface="Arial" panose="020B0604020202020204" pitchFamily="34" charset="0"/>
              </a:rPr>
              <a:t>: </a:t>
            </a:r>
            <a:r>
              <a:rPr lang="en-US" altLang="zh-CN" sz="1600" dirty="0" err="1">
                <a:solidFill>
                  <a:schemeClr val="tx1"/>
                </a:solidFill>
                <a:latin typeface="Arial" panose="020B0604020202020204" pitchFamily="34" charset="0"/>
                <a:cs typeface="Arial" panose="020B0604020202020204" pitchFamily="34" charset="0"/>
              </a:rPr>
              <a:t>Minkowski</a:t>
            </a:r>
            <a:r>
              <a:rPr lang="en-US" altLang="zh-CN" sz="1600" dirty="0">
                <a:solidFill>
                  <a:schemeClr val="tx1"/>
                </a:solidFill>
                <a:latin typeface="Arial" panose="020B0604020202020204" pitchFamily="34" charset="0"/>
                <a:cs typeface="Arial" panose="020B0604020202020204" pitchFamily="34" charset="0"/>
              </a:rPr>
              <a:t> convolutional neural </a:t>
            </a:r>
            <a:r>
              <a:rPr lang="en-US" altLang="zh-CN" sz="1600" dirty="0" smtClean="0">
                <a:solidFill>
                  <a:schemeClr val="tx1"/>
                </a:solidFill>
                <a:latin typeface="Arial" panose="020B0604020202020204" pitchFamily="34" charset="0"/>
                <a:cs typeface="Arial" panose="020B0604020202020204" pitchFamily="34" charset="0"/>
              </a:rPr>
              <a:t>networks,” in </a:t>
            </a:r>
            <a:r>
              <a:rPr lang="en-US" altLang="zh-CN" sz="1600" i="1" dirty="0" smtClean="0">
                <a:solidFill>
                  <a:schemeClr val="tx1"/>
                </a:solidFill>
                <a:latin typeface="Arial" panose="020B0604020202020204" pitchFamily="34" charset="0"/>
                <a:cs typeface="Arial" panose="020B0604020202020204" pitchFamily="34" charset="0"/>
              </a:rPr>
              <a:t>Proc. of the IEEE/CVF </a:t>
            </a:r>
            <a:r>
              <a:rPr lang="en-US" altLang="zh-CN" sz="1600" i="1" dirty="0">
                <a:solidFill>
                  <a:schemeClr val="tx1"/>
                </a:solidFill>
                <a:latin typeface="Arial" panose="020B0604020202020204" pitchFamily="34" charset="0"/>
                <a:cs typeface="Arial" panose="020B0604020202020204" pitchFamily="34" charset="0"/>
              </a:rPr>
              <a:t>Conference on Computer Vision and Pattern Recognition (CVPR</a:t>
            </a:r>
            <a:r>
              <a:rPr lang="en-US" altLang="zh-CN" sz="1600" i="1" dirty="0" smtClean="0">
                <a:solidFill>
                  <a:schemeClr val="tx1"/>
                </a:solidFill>
                <a:latin typeface="Arial" panose="020B0604020202020204" pitchFamily="34" charset="0"/>
                <a:cs typeface="Arial" panose="020B0604020202020204" pitchFamily="34" charset="0"/>
              </a:rPr>
              <a:t>)</a:t>
            </a:r>
            <a:r>
              <a:rPr lang="en-US" altLang="zh-CN" sz="1600" dirty="0" smtClean="0">
                <a:solidFill>
                  <a:schemeClr val="tx1"/>
                </a:solidFill>
                <a:latin typeface="Arial" panose="020B0604020202020204" pitchFamily="34" charset="0"/>
                <a:cs typeface="Arial" panose="020B0604020202020204" pitchFamily="34" charset="0"/>
              </a:rPr>
              <a:t>, Jun. 2019, </a:t>
            </a:r>
            <a:r>
              <a:rPr lang="en-US" altLang="zh-CN" sz="1600" dirty="0">
                <a:solidFill>
                  <a:schemeClr val="tx1"/>
                </a:solidFill>
                <a:latin typeface="Arial" panose="020B0604020202020204" pitchFamily="34" charset="0"/>
                <a:cs typeface="Arial" panose="020B0604020202020204" pitchFamily="34" charset="0"/>
              </a:rPr>
              <a:t>pp. </a:t>
            </a:r>
            <a:r>
              <a:rPr lang="en-US" altLang="zh-CN" sz="1600" dirty="0" smtClean="0">
                <a:solidFill>
                  <a:schemeClr val="tx1"/>
                </a:solidFill>
                <a:latin typeface="Arial" panose="020B0604020202020204" pitchFamily="34" charset="0"/>
                <a:cs typeface="Arial" panose="020B0604020202020204" pitchFamily="34" charset="0"/>
              </a:rPr>
              <a:t>3070-3079.</a:t>
            </a:r>
            <a:endParaRPr lang="zh-CN" altLang="en-US" sz="1600" dirty="0">
              <a:solidFill>
                <a:schemeClr val="tx1"/>
              </a:solidFill>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3"/>
          </p:nvPr>
        </p:nvSpPr>
        <p:spPr/>
        <p:txBody>
          <a:bodyPr/>
          <a:lstStyle/>
          <a:p>
            <a:fld id="{5FEA4630-3412-4BD3-8048-632181BEA8B9}" type="slidenum">
              <a:rPr lang="zh-CN" altLang="en-US" smtClean="0"/>
              <a:t>10</a:t>
            </a:fld>
            <a:endParaRPr lang="zh-CN" altLang="en-US"/>
          </a:p>
        </p:txBody>
      </p:sp>
      <p:sp>
        <p:nvSpPr>
          <p:cNvPr id="5" name="文本占位符 4"/>
          <p:cNvSpPr>
            <a:spLocks noGrp="1"/>
          </p:cNvSpPr>
          <p:nvPr>
            <p:ph type="body" sz="quarter" idx="14"/>
          </p:nvPr>
        </p:nvSpPr>
        <p:spPr/>
        <p:txBody>
          <a:bodyPr/>
          <a:lstStyle/>
          <a:p>
            <a:endParaRPr lang="zh-CN" altLang="en-US" dirty="0"/>
          </a:p>
        </p:txBody>
      </p:sp>
    </p:spTree>
    <p:extLst>
      <p:ext uri="{BB962C8B-B14F-4D97-AF65-F5344CB8AC3E}">
        <p14:creationId xmlns:p14="http://schemas.microsoft.com/office/powerpoint/2010/main" val="572191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Sparse </a:t>
            </a:r>
            <a:r>
              <a:rPr lang="en-US" altLang="zh-CN" dirty="0" err="1" smtClean="0"/>
              <a:t>Conv</a:t>
            </a:r>
            <a:r>
              <a:rPr lang="en-US" altLang="zh-CN" dirty="0" smtClean="0"/>
              <a:t>-Regular Output[1]</a:t>
            </a:r>
            <a:endParaRPr lang="zh-CN" altLang="en-US" dirty="0"/>
          </a:p>
        </p:txBody>
      </p:sp>
      <p:sp>
        <p:nvSpPr>
          <p:cNvPr id="3" name="文本占位符 2"/>
          <p:cNvSpPr>
            <a:spLocks noGrp="1"/>
          </p:cNvSpPr>
          <p:nvPr>
            <p:ph type="body" idx="1"/>
          </p:nvPr>
        </p:nvSpPr>
        <p:spPr>
          <a:xfrm>
            <a:off x="891539" y="1219200"/>
            <a:ext cx="10462261" cy="3323987"/>
          </a:xfrm>
        </p:spPr>
        <p:txBody>
          <a:bodyPr/>
          <a:lstStyle/>
          <a:p>
            <a:r>
              <a:rPr lang="zh-CN" altLang="en-US" dirty="0" smtClean="0"/>
              <a:t>只要核覆盖一个输入点就计算输出点，稀</a:t>
            </a:r>
            <a:r>
              <a:rPr lang="zh-CN" altLang="en-US" dirty="0"/>
              <a:t>疏性会下</a:t>
            </a:r>
            <a:r>
              <a:rPr lang="zh-CN" altLang="en-US" dirty="0" smtClean="0"/>
              <a:t>降</a:t>
            </a:r>
            <a:endParaRPr lang="en-US" altLang="zh-CN" dirty="0" smtClean="0"/>
          </a:p>
          <a:p>
            <a:r>
              <a:rPr lang="zh-CN" altLang="en-US" dirty="0" smtClean="0"/>
              <a:t>对</a:t>
            </a:r>
            <a:r>
              <a:rPr lang="en-US" altLang="zh-CN" i="1" dirty="0" smtClean="0"/>
              <a:t>H</a:t>
            </a:r>
            <a:r>
              <a:rPr lang="zh-CN" altLang="en-US" dirty="0" smtClean="0"/>
              <a:t>的</a:t>
            </a:r>
            <a:r>
              <a:rPr lang="en-US" altLang="zh-CN" dirty="0" smtClean="0"/>
              <a:t>key</a:t>
            </a:r>
            <a:r>
              <a:rPr lang="zh-CN" altLang="en-US" dirty="0"/>
              <a:t>遍</a:t>
            </a:r>
            <a:r>
              <a:rPr lang="zh-CN" altLang="en-US" dirty="0" smtClean="0"/>
              <a:t>历，确定卷积输出</a:t>
            </a:r>
            <a:r>
              <a:rPr lang="en-US" altLang="zh-CN" dirty="0" smtClean="0"/>
              <a:t>feature map</a:t>
            </a:r>
            <a:r>
              <a:rPr lang="zh-CN" altLang="en-US" dirty="0" smtClean="0"/>
              <a:t>上不为空的坐标与个数，组成</a:t>
            </a:r>
            <a:r>
              <a:rPr lang="en-US" altLang="zh-CN" i="1" dirty="0" smtClean="0"/>
              <a:t>H</a:t>
            </a:r>
            <a:r>
              <a:rPr lang="en-US" altLang="zh-CN" i="1" baseline="-25000" dirty="0" smtClean="0"/>
              <a:t>out</a:t>
            </a:r>
            <a:r>
              <a:rPr lang="en-US" altLang="zh-CN" dirty="0" smtClean="0"/>
              <a:t> </a:t>
            </a:r>
            <a:endParaRPr lang="en-US" altLang="zh-CN" dirty="0"/>
          </a:p>
          <a:p>
            <a:r>
              <a:rPr lang="zh-CN" altLang="en-US" dirty="0" smtClean="0"/>
              <a:t>由</a:t>
            </a:r>
            <a:r>
              <a:rPr lang="en-US" altLang="zh-CN" i="1" dirty="0"/>
              <a:t>H</a:t>
            </a:r>
            <a:r>
              <a:rPr lang="en-US" altLang="zh-CN" i="1" baseline="-25000" dirty="0"/>
              <a:t>out</a:t>
            </a:r>
            <a:r>
              <a:rPr lang="en-US" altLang="zh-CN" dirty="0"/>
              <a:t> </a:t>
            </a:r>
            <a:r>
              <a:rPr lang="zh-CN" altLang="en-US" dirty="0"/>
              <a:t>记录</a:t>
            </a:r>
            <a:r>
              <a:rPr lang="zh-CN" altLang="en-US" dirty="0" smtClean="0"/>
              <a:t>的不为空位置，反推所需要的输入</a:t>
            </a:r>
            <a:r>
              <a:rPr lang="en-US" altLang="zh-CN" dirty="0" smtClean="0"/>
              <a:t>feature map</a:t>
            </a:r>
            <a:r>
              <a:rPr lang="zh-CN" altLang="en-US" dirty="0" smtClean="0"/>
              <a:t>的位置</a:t>
            </a:r>
            <a:r>
              <a:rPr lang="en-US" altLang="zh-CN" dirty="0" smtClean="0"/>
              <a:t>(</a:t>
            </a:r>
            <a:r>
              <a:rPr lang="zh-CN" altLang="en-US" dirty="0" smtClean="0"/>
              <a:t>记录在</a:t>
            </a:r>
            <a:r>
              <a:rPr lang="en-US" altLang="zh-CN" dirty="0" smtClean="0"/>
              <a:t>rule book)</a:t>
            </a:r>
            <a:r>
              <a:rPr lang="zh-CN" altLang="en-US" dirty="0" smtClean="0"/>
              <a:t>，从而得到输入</a:t>
            </a:r>
            <a:r>
              <a:rPr lang="en-US" altLang="zh-CN" i="1" dirty="0" smtClean="0"/>
              <a:t>H</a:t>
            </a:r>
            <a:r>
              <a:rPr lang="zh-CN" altLang="en-US" dirty="0" smtClean="0"/>
              <a:t>该位置对应的</a:t>
            </a:r>
            <a:r>
              <a:rPr lang="en-US" altLang="zh-CN" dirty="0" smtClean="0"/>
              <a:t>key</a:t>
            </a:r>
            <a:r>
              <a:rPr lang="zh-CN" altLang="en-US" dirty="0" smtClean="0"/>
              <a:t>，最后取出对应的</a:t>
            </a:r>
            <a:r>
              <a:rPr lang="en-US" altLang="zh-CN" dirty="0" smtClean="0"/>
              <a:t>feature</a:t>
            </a:r>
          </a:p>
          <a:p>
            <a:endParaRPr lang="en-US" altLang="zh-CN" dirty="0"/>
          </a:p>
        </p:txBody>
      </p:sp>
      <p:sp>
        <p:nvSpPr>
          <p:cNvPr id="4" name="文本占位符 3"/>
          <p:cNvSpPr>
            <a:spLocks noGrp="1"/>
          </p:cNvSpPr>
          <p:nvPr>
            <p:ph type="body" sz="quarter" idx="14"/>
          </p:nvPr>
        </p:nvSpPr>
        <p:spPr>
          <a:xfrm>
            <a:off x="891538" y="5867400"/>
            <a:ext cx="10462262" cy="184666"/>
          </a:xfrm>
        </p:spPr>
        <p:txBody>
          <a:bodyPr/>
          <a:lstStyle/>
          <a:p>
            <a:r>
              <a:rPr lang="en-US" altLang="zh-CN" dirty="0"/>
              <a:t>B. Graham, “Sparse 3D convolutional neural networks,” </a:t>
            </a:r>
            <a:r>
              <a:rPr lang="en-US" altLang="zh-CN" dirty="0" smtClean="0"/>
              <a:t>in </a:t>
            </a:r>
            <a:r>
              <a:rPr lang="en-US" altLang="zh-CN" i="1" dirty="0" smtClean="0"/>
              <a:t>Proc. </a:t>
            </a:r>
            <a:r>
              <a:rPr lang="en-US" altLang="zh-CN" i="1" dirty="0"/>
              <a:t>of the British Machine Vision </a:t>
            </a:r>
            <a:r>
              <a:rPr lang="en-US" altLang="zh-CN" i="1" dirty="0" smtClean="0"/>
              <a:t>Conference</a:t>
            </a:r>
            <a:r>
              <a:rPr lang="en-US" altLang="zh-CN" dirty="0" smtClean="0"/>
              <a:t>, 2015, pp. 150.1-150.9.</a:t>
            </a:r>
            <a:endParaRPr lang="zh-CN" altLang="en-US" dirty="0"/>
          </a:p>
        </p:txBody>
      </p:sp>
    </p:spTree>
    <p:extLst>
      <p:ext uri="{BB962C8B-B14F-4D97-AF65-F5344CB8AC3E}">
        <p14:creationId xmlns:p14="http://schemas.microsoft.com/office/powerpoint/2010/main" val="125990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Sparse </a:t>
            </a:r>
            <a:r>
              <a:rPr lang="en-US" altLang="zh-CN" dirty="0" err="1" smtClean="0"/>
              <a:t>Conv</a:t>
            </a:r>
            <a:r>
              <a:rPr lang="en-US" altLang="zh-CN" dirty="0" smtClean="0"/>
              <a:t>-Regular Output</a:t>
            </a:r>
            <a:endParaRPr lang="zh-CN" altLang="en-US" dirty="0"/>
          </a:p>
        </p:txBody>
      </p:sp>
      <p:sp>
        <p:nvSpPr>
          <p:cNvPr id="3" name="文本占位符 2"/>
          <p:cNvSpPr>
            <a:spLocks noGrp="1"/>
          </p:cNvSpPr>
          <p:nvPr>
            <p:ph type="body" idx="1"/>
          </p:nvPr>
        </p:nvSpPr>
        <p:spPr>
          <a:xfrm>
            <a:off x="891539" y="1219200"/>
            <a:ext cx="10462261" cy="479298"/>
          </a:xfrm>
        </p:spPr>
        <p:txBody>
          <a:bodyPr/>
          <a:lstStyle/>
          <a:p>
            <a:endParaRPr lang="en-US" altLang="zh-CN" dirty="0"/>
          </a:p>
        </p:txBody>
      </p:sp>
      <p:sp>
        <p:nvSpPr>
          <p:cNvPr id="4" name="文本占位符 3"/>
          <p:cNvSpPr>
            <a:spLocks noGrp="1"/>
          </p:cNvSpPr>
          <p:nvPr>
            <p:ph type="body" sz="quarter" idx="14"/>
          </p:nvPr>
        </p:nvSpPr>
        <p:spPr/>
        <p:txBody>
          <a:bodyPr/>
          <a:lstStyle/>
          <a:p>
            <a:endParaRPr lang="zh-CN" altLang="en-US"/>
          </a:p>
        </p:txBody>
      </p:sp>
      <p:pic>
        <p:nvPicPr>
          <p:cNvPr id="1026" name="Picture 2" descr="https://pic2.zhimg.com/80/v2-75346997f9b9c018302045c3b258b90d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16660"/>
            <a:ext cx="7178466"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3.zhimg.com/80/v2-14480599aca3001e6902829c73e3a436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480" y="1244600"/>
            <a:ext cx="3048000" cy="536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8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Sparse </a:t>
            </a:r>
            <a:r>
              <a:rPr lang="en-US" altLang="zh-CN" dirty="0" err="1" smtClean="0"/>
              <a:t>Conv-Submanifold</a:t>
            </a:r>
            <a:r>
              <a:rPr lang="en-US" altLang="zh-CN" dirty="0" smtClean="0"/>
              <a:t>[1](</a:t>
            </a:r>
            <a:r>
              <a:rPr lang="zh-CN" altLang="en-US" dirty="0" smtClean="0"/>
              <a:t>子流形</a:t>
            </a:r>
            <a:r>
              <a:rPr lang="en-US" altLang="zh-CN" dirty="0" smtClean="0"/>
              <a:t>)</a:t>
            </a:r>
            <a:endParaRPr lang="zh-CN" altLang="en-US" dirty="0"/>
          </a:p>
        </p:txBody>
      </p:sp>
      <p:sp>
        <p:nvSpPr>
          <p:cNvPr id="3" name="文本占位符 2"/>
          <p:cNvSpPr>
            <a:spLocks noGrp="1"/>
          </p:cNvSpPr>
          <p:nvPr>
            <p:ph type="body" idx="1"/>
          </p:nvPr>
        </p:nvSpPr>
        <p:spPr>
          <a:xfrm>
            <a:off x="891539" y="1219200"/>
            <a:ext cx="10462261" cy="2215991"/>
          </a:xfrm>
        </p:spPr>
        <p:txBody>
          <a:bodyPr/>
          <a:lstStyle/>
          <a:p>
            <a:r>
              <a:rPr lang="zh-CN" altLang="en-US" dirty="0" smtClean="0"/>
              <a:t>只有当核中心覆盖输</a:t>
            </a:r>
            <a:r>
              <a:rPr lang="zh-CN" altLang="en-US" dirty="0"/>
              <a:t>入</a:t>
            </a:r>
            <a:r>
              <a:rPr lang="zh-CN" altLang="en-US" dirty="0" smtClean="0"/>
              <a:t>点才计</a:t>
            </a:r>
            <a:r>
              <a:rPr lang="zh-CN" altLang="en-US" dirty="0"/>
              <a:t>算输出</a:t>
            </a:r>
            <a:r>
              <a:rPr lang="zh-CN" altLang="en-US" dirty="0" smtClean="0"/>
              <a:t>点，</a:t>
            </a:r>
            <a:r>
              <a:rPr lang="zh-CN" altLang="en-US" dirty="0"/>
              <a:t>保持一样的稀疏</a:t>
            </a:r>
            <a:r>
              <a:rPr lang="zh-CN" altLang="en-US" dirty="0" smtClean="0"/>
              <a:t>性</a:t>
            </a:r>
            <a:endParaRPr lang="en-US" altLang="zh-CN" dirty="0" smtClean="0"/>
          </a:p>
          <a:p>
            <a:r>
              <a:rPr lang="zh-CN" altLang="en-US" dirty="0" smtClean="0"/>
              <a:t>改动为：输出</a:t>
            </a:r>
            <a:r>
              <a:rPr lang="en-US" altLang="zh-CN" dirty="0" smtClean="0"/>
              <a:t>feature map</a:t>
            </a:r>
            <a:r>
              <a:rPr lang="zh-CN" altLang="en-US" dirty="0" smtClean="0"/>
              <a:t>与输入</a:t>
            </a:r>
            <a:r>
              <a:rPr lang="en-US" altLang="zh-CN" dirty="0" smtClean="0"/>
              <a:t>feature map</a:t>
            </a:r>
            <a:r>
              <a:rPr lang="zh-CN" altLang="en-US" dirty="0" smtClean="0"/>
              <a:t>上不为空的位置相同，直接把</a:t>
            </a:r>
            <a:r>
              <a:rPr lang="en-US" altLang="zh-CN" i="1" dirty="0" smtClean="0"/>
              <a:t>H</a:t>
            </a:r>
            <a:r>
              <a:rPr lang="en-US" altLang="zh-CN" i="1" baseline="-25000" dirty="0" smtClean="0"/>
              <a:t>in</a:t>
            </a:r>
            <a:r>
              <a:rPr lang="zh-CN" altLang="en-US" dirty="0" smtClean="0"/>
              <a:t>复制到</a:t>
            </a:r>
            <a:r>
              <a:rPr lang="en-US" altLang="zh-CN" i="1" dirty="0" smtClean="0"/>
              <a:t>H</a:t>
            </a:r>
            <a:r>
              <a:rPr lang="en-US" altLang="zh-CN" i="1" baseline="-25000" dirty="0" smtClean="0"/>
              <a:t>out</a:t>
            </a:r>
          </a:p>
          <a:p>
            <a:r>
              <a:rPr lang="zh-CN" altLang="en-US" dirty="0" smtClean="0"/>
              <a:t>为了突破感受野的限制，结合</a:t>
            </a:r>
            <a:r>
              <a:rPr lang="en-US" altLang="zh-CN" dirty="0" err="1" smtClean="0"/>
              <a:t>maxpooling</a:t>
            </a:r>
            <a:r>
              <a:rPr lang="zh-CN" altLang="en-US" dirty="0"/>
              <a:t>或</a:t>
            </a:r>
            <a:r>
              <a:rPr lang="en-US" altLang="zh-CN" dirty="0" smtClean="0"/>
              <a:t>stride=2</a:t>
            </a:r>
            <a:endParaRPr lang="en-US" altLang="zh-CN" dirty="0"/>
          </a:p>
        </p:txBody>
      </p:sp>
      <p:sp>
        <p:nvSpPr>
          <p:cNvPr id="4" name="文本占位符 3"/>
          <p:cNvSpPr>
            <a:spLocks noGrp="1"/>
          </p:cNvSpPr>
          <p:nvPr>
            <p:ph type="body" sz="quarter" idx="14"/>
          </p:nvPr>
        </p:nvSpPr>
        <p:spPr>
          <a:xfrm>
            <a:off x="891538" y="5867400"/>
            <a:ext cx="10462262" cy="369332"/>
          </a:xfrm>
        </p:spPr>
        <p:txBody>
          <a:bodyPr/>
          <a:lstStyle/>
          <a:p>
            <a:r>
              <a:rPr lang="en-US" altLang="zh-CN" dirty="0"/>
              <a:t>B. Graham, M. </a:t>
            </a:r>
            <a:r>
              <a:rPr lang="en-US" altLang="zh-CN" dirty="0" err="1"/>
              <a:t>Engelcke</a:t>
            </a:r>
            <a:r>
              <a:rPr lang="en-US" altLang="zh-CN" dirty="0"/>
              <a:t>, and L. van </a:t>
            </a:r>
            <a:r>
              <a:rPr lang="en-US" altLang="zh-CN" dirty="0" err="1"/>
              <a:t>Maaten</a:t>
            </a:r>
            <a:r>
              <a:rPr lang="en-US" altLang="zh-CN" dirty="0"/>
              <a:t>, “3D semantic segmentation with </a:t>
            </a:r>
            <a:r>
              <a:rPr lang="en-US" altLang="zh-CN" dirty="0" err="1"/>
              <a:t>submanifold</a:t>
            </a:r>
            <a:r>
              <a:rPr lang="en-US" altLang="zh-CN" dirty="0"/>
              <a:t> sparse convolutional networks,” </a:t>
            </a:r>
            <a:r>
              <a:rPr lang="en-US" altLang="zh-CN" dirty="0" smtClean="0"/>
              <a:t>in </a:t>
            </a:r>
            <a:r>
              <a:rPr lang="en-US" altLang="zh-CN" i="1" dirty="0" smtClean="0"/>
              <a:t>Proc. of IEEE/CVF </a:t>
            </a:r>
            <a:r>
              <a:rPr lang="en-US" altLang="zh-CN" i="1" dirty="0"/>
              <a:t>Conference on Computer Vision and Pattern Recognition</a:t>
            </a:r>
            <a:r>
              <a:rPr lang="en-US" altLang="zh-CN" dirty="0"/>
              <a:t>, </a:t>
            </a:r>
            <a:r>
              <a:rPr lang="en-US" altLang="zh-CN" dirty="0" smtClean="0"/>
              <a:t>Jun. 2018, </a:t>
            </a:r>
            <a:r>
              <a:rPr lang="en-US" altLang="zh-CN" dirty="0"/>
              <a:t>pp. </a:t>
            </a:r>
            <a:r>
              <a:rPr lang="en-US" altLang="zh-CN" dirty="0" smtClean="0"/>
              <a:t>9224-9232.</a:t>
            </a:r>
            <a:endParaRPr lang="zh-CN" altLang="en-US" dirty="0"/>
          </a:p>
        </p:txBody>
      </p:sp>
    </p:spTree>
    <p:extLst>
      <p:ext uri="{BB962C8B-B14F-4D97-AF65-F5344CB8AC3E}">
        <p14:creationId xmlns:p14="http://schemas.microsoft.com/office/powerpoint/2010/main" val="1832537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Minkowski</a:t>
            </a:r>
            <a:r>
              <a:rPr lang="en-US" altLang="zh-CN" dirty="0" smtClean="0"/>
              <a:t> Convolution</a:t>
            </a:r>
            <a:endParaRPr lang="zh-CN" altLang="en-US" dirty="0"/>
          </a:p>
        </p:txBody>
      </p:sp>
      <p:sp>
        <p:nvSpPr>
          <p:cNvPr id="3" name="文本占位符 2"/>
          <p:cNvSpPr>
            <a:spLocks noGrp="1"/>
          </p:cNvSpPr>
          <p:nvPr>
            <p:ph type="body" idx="1"/>
          </p:nvPr>
        </p:nvSpPr>
        <p:spPr>
          <a:xfrm>
            <a:off x="891539" y="1219200"/>
            <a:ext cx="10462261" cy="2769989"/>
          </a:xfrm>
        </p:spPr>
        <p:txBody>
          <a:bodyPr/>
          <a:lstStyle/>
          <a:p>
            <a:r>
              <a:rPr lang="zh-CN" altLang="en-US" dirty="0" smtClean="0"/>
              <a:t>点云体素化</a:t>
            </a:r>
            <a:r>
              <a:rPr lang="en-US" altLang="zh-CN" dirty="0" smtClean="0"/>
              <a:t>(</a:t>
            </a:r>
            <a:r>
              <a:rPr lang="zh-CN" altLang="en-US" dirty="0" smtClean="0"/>
              <a:t>基于</a:t>
            </a:r>
            <a:r>
              <a:rPr lang="en-US" altLang="zh-CN" dirty="0" err="1" smtClean="0"/>
              <a:t>Minkowski</a:t>
            </a:r>
            <a:r>
              <a:rPr lang="zh-CN" altLang="en-US" dirty="0"/>
              <a:t>距</a:t>
            </a:r>
            <a:r>
              <a:rPr lang="zh-CN" altLang="en-US" dirty="0" smtClean="0"/>
              <a:t>离</a:t>
            </a:r>
            <a:r>
              <a:rPr lang="en-US" altLang="zh-CN" dirty="0" smtClean="0"/>
              <a:t>)</a:t>
            </a:r>
            <a:r>
              <a:rPr lang="zh-CN" altLang="en-US" dirty="0" smtClean="0"/>
              <a:t>后</a:t>
            </a:r>
            <a:r>
              <a:rPr lang="en-US" altLang="zh-CN" dirty="0" smtClean="0"/>
              <a:t>COO</a:t>
            </a:r>
            <a:r>
              <a:rPr lang="zh-CN" altLang="en-US" dirty="0" smtClean="0"/>
              <a:t>排</a:t>
            </a:r>
            <a:endParaRPr lang="en-US" altLang="zh-CN" dirty="0"/>
          </a:p>
          <a:p>
            <a:r>
              <a:rPr lang="en-US" altLang="zh-CN" dirty="0"/>
              <a:t>Kernel map</a:t>
            </a:r>
            <a:r>
              <a:rPr lang="zh-CN" altLang="en-US" dirty="0" smtClean="0"/>
              <a:t>：由输出点</a:t>
            </a:r>
            <a:r>
              <a:rPr lang="zh-CN" altLang="en-US" dirty="0"/>
              <a:t>的位</a:t>
            </a:r>
            <a:r>
              <a:rPr lang="zh-CN" altLang="en-US" dirty="0" smtClean="0"/>
              <a:t>置找输</a:t>
            </a:r>
            <a:r>
              <a:rPr lang="zh-CN" altLang="en-US" dirty="0"/>
              <a:t>入点的位</a:t>
            </a:r>
            <a:r>
              <a:rPr lang="zh-CN" altLang="en-US" dirty="0" smtClean="0"/>
              <a:t>置</a:t>
            </a:r>
            <a:r>
              <a:rPr lang="en-US" altLang="zh-CN" dirty="0" smtClean="0"/>
              <a:t>(</a:t>
            </a:r>
            <a:r>
              <a:rPr lang="zh-CN" altLang="en-US" dirty="0" smtClean="0"/>
              <a:t>对</a:t>
            </a:r>
            <a:r>
              <a:rPr lang="zh-CN" altLang="en-US" dirty="0"/>
              <a:t>应关</a:t>
            </a:r>
            <a:r>
              <a:rPr lang="zh-CN" altLang="en-US" dirty="0" smtClean="0"/>
              <a:t>系</a:t>
            </a:r>
            <a:r>
              <a:rPr lang="en-US" altLang="zh-CN" dirty="0" smtClean="0"/>
              <a:t>)</a:t>
            </a:r>
            <a:endParaRPr lang="zh-CN" altLang="en-US" dirty="0"/>
          </a:p>
          <a:p>
            <a:r>
              <a:rPr lang="zh-CN" altLang="en-US" dirty="0" smtClean="0"/>
              <a:t>计算过程</a:t>
            </a:r>
            <a:r>
              <a:rPr lang="zh-CN" altLang="en-US" dirty="0"/>
              <a:t>：</a:t>
            </a:r>
            <a:r>
              <a:rPr lang="en-US" altLang="zh-CN" dirty="0" err="1" smtClean="0"/>
              <a:t>Cout</a:t>
            </a:r>
            <a:r>
              <a:rPr lang="zh-CN" altLang="en-US" dirty="0" smtClean="0"/>
              <a:t>坐标结</a:t>
            </a:r>
            <a:r>
              <a:rPr lang="zh-CN" altLang="en-US" dirty="0"/>
              <a:t>合</a:t>
            </a:r>
            <a:r>
              <a:rPr lang="en-US" altLang="zh-CN" dirty="0"/>
              <a:t>kernel map</a:t>
            </a:r>
            <a:r>
              <a:rPr lang="zh-CN" altLang="en-US" dirty="0"/>
              <a:t>推出</a:t>
            </a:r>
            <a:r>
              <a:rPr lang="en-US" altLang="zh-CN" dirty="0" err="1"/>
              <a:t>Cin</a:t>
            </a:r>
            <a:r>
              <a:rPr lang="zh-CN" altLang="en-US" dirty="0" smtClean="0"/>
              <a:t>点坐标，在</a:t>
            </a:r>
            <a:r>
              <a:rPr lang="en-US" altLang="zh-CN" dirty="0" smtClean="0"/>
              <a:t>hash table</a:t>
            </a:r>
            <a:r>
              <a:rPr lang="zh-CN" altLang="en-US" dirty="0" smtClean="0"/>
              <a:t>找出</a:t>
            </a:r>
            <a:r>
              <a:rPr lang="en-US" altLang="zh-CN" dirty="0" smtClean="0"/>
              <a:t>row index(</a:t>
            </a:r>
            <a:r>
              <a:rPr lang="en-US" altLang="zh-CN" i="1" dirty="0" smtClean="0"/>
              <a:t>C</a:t>
            </a:r>
            <a:r>
              <a:rPr lang="zh-CN" altLang="en-US" dirty="0" smtClean="0"/>
              <a:t>中哪一行</a:t>
            </a:r>
            <a:r>
              <a:rPr lang="en-US" altLang="zh-CN" dirty="0" smtClean="0"/>
              <a:t>)</a:t>
            </a:r>
            <a:r>
              <a:rPr lang="zh-CN" altLang="en-US" dirty="0" smtClean="0"/>
              <a:t>，再取</a:t>
            </a:r>
            <a:r>
              <a:rPr lang="en-US" altLang="zh-CN" dirty="0" smtClean="0"/>
              <a:t>feature</a:t>
            </a:r>
            <a:r>
              <a:rPr lang="zh-CN" altLang="en-US" dirty="0" smtClean="0"/>
              <a:t>与</a:t>
            </a:r>
            <a:r>
              <a:rPr lang="en-US" altLang="zh-CN" dirty="0" smtClean="0"/>
              <a:t>weight</a:t>
            </a:r>
            <a:r>
              <a:rPr lang="zh-CN" altLang="en-US" dirty="0" smtClean="0"/>
              <a:t>相乘</a:t>
            </a:r>
            <a:endParaRPr lang="zh-CN" altLang="en-US" dirty="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14</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603329" y="3500679"/>
            <a:ext cx="3324356" cy="837245"/>
          </a:xfrm>
          <a:prstGeom prst="rect">
            <a:avLst/>
          </a:prstGeom>
        </p:spPr>
      </p:pic>
      <p:pic>
        <p:nvPicPr>
          <p:cNvPr id="8" name="图片 7"/>
          <p:cNvPicPr>
            <a:picLocks noChangeAspect="1"/>
          </p:cNvPicPr>
          <p:nvPr/>
        </p:nvPicPr>
        <p:blipFill rotWithShape="1">
          <a:blip r:embed="rId3"/>
          <a:srcRect r="17681" b="2667"/>
          <a:stretch/>
        </p:blipFill>
        <p:spPr>
          <a:xfrm>
            <a:off x="7037939" y="6137578"/>
            <a:ext cx="3398533" cy="540153"/>
          </a:xfrm>
          <a:prstGeom prst="rect">
            <a:avLst/>
          </a:prstGeom>
        </p:spPr>
      </p:pic>
      <p:pic>
        <p:nvPicPr>
          <p:cNvPr id="9" name="图片 8"/>
          <p:cNvPicPr>
            <a:picLocks noChangeAspect="1"/>
          </p:cNvPicPr>
          <p:nvPr/>
        </p:nvPicPr>
        <p:blipFill rotWithShape="1">
          <a:blip r:embed="rId4"/>
          <a:srcRect b="14294"/>
          <a:stretch/>
        </p:blipFill>
        <p:spPr>
          <a:xfrm>
            <a:off x="6629400" y="4538829"/>
            <a:ext cx="4215613" cy="1420620"/>
          </a:xfrm>
          <a:prstGeom prst="rect">
            <a:avLst/>
          </a:prstGeom>
        </p:spPr>
      </p:pic>
      <p:pic>
        <p:nvPicPr>
          <p:cNvPr id="10" name="图片 9"/>
          <p:cNvPicPr>
            <a:picLocks noChangeAspect="1"/>
          </p:cNvPicPr>
          <p:nvPr/>
        </p:nvPicPr>
        <p:blipFill>
          <a:blip r:embed="rId5"/>
          <a:stretch>
            <a:fillRect/>
          </a:stretch>
        </p:blipFill>
        <p:spPr>
          <a:xfrm>
            <a:off x="6778718" y="3366725"/>
            <a:ext cx="3809326" cy="1093454"/>
          </a:xfrm>
          <a:prstGeom prst="rect">
            <a:avLst/>
          </a:prstGeom>
        </p:spPr>
      </p:pic>
      <p:pic>
        <p:nvPicPr>
          <p:cNvPr id="7" name="图片 6"/>
          <p:cNvPicPr>
            <a:picLocks noChangeAspect="1"/>
          </p:cNvPicPr>
          <p:nvPr/>
        </p:nvPicPr>
        <p:blipFill>
          <a:blip r:embed="rId6"/>
          <a:stretch>
            <a:fillRect/>
          </a:stretch>
        </p:blipFill>
        <p:spPr>
          <a:xfrm>
            <a:off x="1095010" y="4526005"/>
            <a:ext cx="4340994" cy="1772415"/>
          </a:xfrm>
          <a:prstGeom prst="rect">
            <a:avLst/>
          </a:prstGeom>
        </p:spPr>
      </p:pic>
    </p:spTree>
    <p:extLst>
      <p:ext uri="{BB962C8B-B14F-4D97-AF65-F5344CB8AC3E}">
        <p14:creationId xmlns:p14="http://schemas.microsoft.com/office/powerpoint/2010/main" val="6426293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Minkowski</a:t>
            </a:r>
            <a:r>
              <a:rPr lang="en-US" altLang="zh-CN" dirty="0"/>
              <a:t> </a:t>
            </a:r>
            <a:r>
              <a:rPr lang="en-US" altLang="zh-CN" dirty="0" smtClean="0"/>
              <a:t>Networks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15</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219200" y="1374005"/>
            <a:ext cx="4686542" cy="5244773"/>
          </a:xfrm>
          <a:prstGeom prst="rect">
            <a:avLst/>
          </a:prstGeom>
        </p:spPr>
      </p:pic>
      <p:pic>
        <p:nvPicPr>
          <p:cNvPr id="7" name="图片 6"/>
          <p:cNvPicPr>
            <a:picLocks noChangeAspect="1"/>
          </p:cNvPicPr>
          <p:nvPr/>
        </p:nvPicPr>
        <p:blipFill>
          <a:blip r:embed="rId3"/>
          <a:stretch>
            <a:fillRect/>
          </a:stretch>
        </p:blipFill>
        <p:spPr>
          <a:xfrm rot="5400000">
            <a:off x="4746659" y="3406740"/>
            <a:ext cx="5638801" cy="1263719"/>
          </a:xfrm>
          <a:prstGeom prst="rect">
            <a:avLst/>
          </a:prstGeom>
        </p:spPr>
      </p:pic>
      <p:sp>
        <p:nvSpPr>
          <p:cNvPr id="8" name="文本框 7"/>
          <p:cNvSpPr txBox="1"/>
          <p:nvPr/>
        </p:nvSpPr>
        <p:spPr>
          <a:xfrm>
            <a:off x="8107641" y="6340712"/>
            <a:ext cx="1779526" cy="307777"/>
          </a:xfrm>
          <a:prstGeom prst="rect">
            <a:avLst/>
          </a:prstGeom>
          <a:noFill/>
        </p:spPr>
        <p:txBody>
          <a:bodyPr wrap="none" rtlCol="0">
            <a:spAutoFit/>
          </a:bodyPr>
          <a:lstStyle/>
          <a:p>
            <a:r>
              <a:rPr lang="en-US" altLang="zh-CN" sz="1400" dirty="0" smtClean="0">
                <a:latin typeface="Verdana" panose="020B0604030504040204" pitchFamily="34" charset="0"/>
                <a:ea typeface="Verdana" panose="020B0604030504040204" pitchFamily="34" charset="0"/>
              </a:rPr>
              <a:t>MinkowskiUNet32</a:t>
            </a:r>
            <a:endParaRPr lang="zh-CN" altLang="en-US" sz="1400" dirty="0">
              <a:latin typeface="Verdana" panose="020B0604030504040204" pitchFamily="34" charset="0"/>
            </a:endParaRPr>
          </a:p>
        </p:txBody>
      </p:sp>
    </p:spTree>
    <p:extLst>
      <p:ext uri="{BB962C8B-B14F-4D97-AF65-F5344CB8AC3E}">
        <p14:creationId xmlns:p14="http://schemas.microsoft.com/office/powerpoint/2010/main" val="4059400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Minkowski</a:t>
            </a:r>
            <a:r>
              <a:rPr lang="en-US" altLang="zh-CN" dirty="0" smtClean="0"/>
              <a:t> </a:t>
            </a:r>
            <a:r>
              <a:rPr lang="zh-CN" altLang="en-US" dirty="0" smtClean="0"/>
              <a:t>优缺点</a:t>
            </a:r>
            <a:endParaRPr lang="zh-CN" altLang="en-US" dirty="0"/>
          </a:p>
        </p:txBody>
      </p:sp>
      <p:sp>
        <p:nvSpPr>
          <p:cNvPr id="3" name="文本占位符 2"/>
          <p:cNvSpPr>
            <a:spLocks noGrp="1"/>
          </p:cNvSpPr>
          <p:nvPr>
            <p:ph type="body" idx="1"/>
          </p:nvPr>
        </p:nvSpPr>
        <p:spPr>
          <a:xfrm>
            <a:off x="891539" y="1219200"/>
            <a:ext cx="10462261" cy="6740307"/>
          </a:xfrm>
        </p:spPr>
        <p:txBody>
          <a:bodyPr/>
          <a:lstStyle/>
          <a:p>
            <a:r>
              <a:rPr lang="zh-CN" altLang="en-US" dirty="0"/>
              <a:t>通</a:t>
            </a:r>
            <a:r>
              <a:rPr lang="zh-CN" altLang="en-US" dirty="0" smtClean="0"/>
              <a:t>用点云高维稀疏卷积</a:t>
            </a:r>
            <a:endParaRPr lang="en-US" altLang="zh-CN" dirty="0" smtClean="0"/>
          </a:p>
          <a:p>
            <a:pPr lvl="1"/>
            <a:r>
              <a:rPr lang="zh-CN" altLang="en-US" dirty="0" smtClean="0"/>
              <a:t>原理上与</a:t>
            </a:r>
            <a:r>
              <a:rPr lang="en-US" altLang="zh-CN" dirty="0" smtClean="0"/>
              <a:t>3D</a:t>
            </a:r>
            <a:r>
              <a:rPr lang="zh-CN" altLang="en-US" dirty="0" smtClean="0"/>
              <a:t>卷积无区别：</a:t>
            </a:r>
            <a:endParaRPr lang="en-US" altLang="zh-CN" dirty="0" smtClean="0"/>
          </a:p>
          <a:p>
            <a:pPr lvl="2"/>
            <a:r>
              <a:rPr lang="zh-CN" altLang="en-US" dirty="0" smtClean="0"/>
              <a:t>迁</a:t>
            </a:r>
            <a:r>
              <a:rPr lang="zh-CN" altLang="en-US" dirty="0"/>
              <a:t>移性：基于成熟的</a:t>
            </a:r>
            <a:r>
              <a:rPr lang="en-US" altLang="zh-CN" dirty="0"/>
              <a:t>2DCNN</a:t>
            </a:r>
            <a:r>
              <a:rPr lang="zh-CN" altLang="en-US" dirty="0"/>
              <a:t>对图像的，能迁移到点</a:t>
            </a:r>
            <a:r>
              <a:rPr lang="zh-CN" altLang="en-US" dirty="0" smtClean="0"/>
              <a:t>云</a:t>
            </a:r>
            <a:endParaRPr lang="en-US" altLang="zh-CN" dirty="0" smtClean="0"/>
          </a:p>
          <a:p>
            <a:pPr lvl="2"/>
            <a:r>
              <a:rPr lang="zh-CN" altLang="en-US" dirty="0" smtClean="0"/>
              <a:t>通用性：无论多维，密或稀疏均可计算（点云和图像均可计算）</a:t>
            </a:r>
            <a:endParaRPr lang="en-US" altLang="zh-CN" dirty="0" smtClean="0"/>
          </a:p>
          <a:p>
            <a:pPr lvl="1"/>
            <a:r>
              <a:rPr lang="en-US" altLang="zh-CN" dirty="0" err="1" smtClean="0"/>
              <a:t>MinkowskiEngine</a:t>
            </a:r>
            <a:r>
              <a:rPr lang="zh-CN" altLang="en-US" dirty="0" smtClean="0"/>
              <a:t>提供基</a:t>
            </a:r>
            <a:r>
              <a:rPr lang="zh-CN" altLang="en-US" dirty="0"/>
              <a:t>本组件，可以灵活调整网络结构和规</a:t>
            </a:r>
            <a:r>
              <a:rPr lang="zh-CN" altLang="en-US" dirty="0" smtClean="0"/>
              <a:t>模；灵活调整卷积方式（</a:t>
            </a:r>
            <a:r>
              <a:rPr lang="en-US" altLang="zh-CN" dirty="0" smtClean="0"/>
              <a:t>kernel</a:t>
            </a:r>
            <a:r>
              <a:rPr lang="zh-CN" altLang="en-US" dirty="0" smtClean="0"/>
              <a:t>形状，输出点位置），兼容</a:t>
            </a:r>
            <a:r>
              <a:rPr lang="en-US" altLang="zh-CN" dirty="0" err="1" smtClean="0"/>
              <a:t>Submanifold</a:t>
            </a:r>
            <a:r>
              <a:rPr lang="zh-CN" altLang="en-US" dirty="0"/>
              <a:t>；越高分辨率，越稀疏，加速效果越</a:t>
            </a:r>
            <a:r>
              <a:rPr lang="zh-CN" altLang="en-US" dirty="0" smtClean="0"/>
              <a:t>好</a:t>
            </a:r>
            <a:endParaRPr lang="en-US" altLang="zh-CN" dirty="0" smtClean="0"/>
          </a:p>
          <a:p>
            <a:pPr lvl="1"/>
            <a:r>
              <a:rPr lang="zh-CN" altLang="en-US" dirty="0" smtClean="0"/>
              <a:t>常作</a:t>
            </a:r>
            <a:r>
              <a:rPr lang="en-US" altLang="zh-CN" dirty="0" smtClean="0"/>
              <a:t>baseline</a:t>
            </a:r>
            <a:r>
              <a:rPr lang="zh-CN" altLang="en-US" dirty="0" smtClean="0"/>
              <a:t>，顶会</a:t>
            </a:r>
            <a:r>
              <a:rPr lang="en-US" altLang="zh-CN" dirty="0" smtClean="0"/>
              <a:t>10</a:t>
            </a:r>
            <a:r>
              <a:rPr lang="zh-CN" altLang="en-US" dirty="0" smtClean="0"/>
              <a:t>多篇使用</a:t>
            </a:r>
            <a:r>
              <a:rPr lang="en-US" altLang="zh-CN" dirty="0" err="1" smtClean="0"/>
              <a:t>MinkowskiEngine</a:t>
            </a:r>
            <a:r>
              <a:rPr lang="zh-CN" altLang="en-US" dirty="0" smtClean="0"/>
              <a:t>，</a:t>
            </a:r>
            <a:r>
              <a:rPr lang="en-US" altLang="zh-CN" dirty="0" err="1" smtClean="0"/>
              <a:t>Nvidia</a:t>
            </a:r>
            <a:r>
              <a:rPr lang="zh-CN" altLang="en-US" dirty="0" smtClean="0"/>
              <a:t>官方支持库</a:t>
            </a:r>
            <a:endParaRPr lang="en-US" altLang="zh-CN" dirty="0" smtClean="0"/>
          </a:p>
          <a:p>
            <a:r>
              <a:rPr lang="zh-CN" altLang="en-US" dirty="0"/>
              <a:t>缺</a:t>
            </a:r>
            <a:r>
              <a:rPr lang="zh-CN" altLang="en-US" dirty="0" smtClean="0"/>
              <a:t>点</a:t>
            </a:r>
            <a:endParaRPr lang="en-US" altLang="zh-CN" dirty="0" smtClean="0"/>
          </a:p>
          <a:p>
            <a:pPr lvl="2"/>
            <a:r>
              <a:rPr lang="zh-CN" altLang="en-US" dirty="0" smtClean="0"/>
              <a:t>原始</a:t>
            </a:r>
            <a:r>
              <a:rPr lang="en-US" altLang="zh-CN" dirty="0" err="1" smtClean="0"/>
              <a:t>MinkowskiNet</a:t>
            </a:r>
            <a:r>
              <a:rPr lang="zh-CN" altLang="en-US" dirty="0"/>
              <a:t>与其它网络相比</a:t>
            </a:r>
            <a:r>
              <a:rPr lang="zh-CN" altLang="en-US" dirty="0" smtClean="0"/>
              <a:t>参</a:t>
            </a:r>
            <a:r>
              <a:rPr lang="zh-CN" altLang="en-US" dirty="0"/>
              <a:t>数量和计算</a:t>
            </a:r>
            <a:r>
              <a:rPr lang="zh-CN" altLang="en-US" dirty="0" smtClean="0"/>
              <a:t>量大</a:t>
            </a:r>
            <a:r>
              <a:rPr lang="en-US" altLang="zh-CN" dirty="0" smtClean="0"/>
              <a:t>(1M</a:t>
            </a:r>
            <a:r>
              <a:rPr lang="zh-CN" altLang="en-US" dirty="0" smtClean="0"/>
              <a:t>参数量</a:t>
            </a:r>
            <a:r>
              <a:rPr lang="en-US" altLang="zh-CN" dirty="0" smtClean="0"/>
              <a:t>-&gt;5G</a:t>
            </a:r>
            <a:r>
              <a:rPr lang="zh-CN" altLang="en-US" dirty="0" smtClean="0"/>
              <a:t>计算量</a:t>
            </a:r>
            <a:r>
              <a:rPr lang="en-US" altLang="zh-CN" dirty="0" smtClean="0"/>
              <a:t>)</a:t>
            </a:r>
            <a:r>
              <a:rPr lang="zh-CN" altLang="en-US" dirty="0" smtClean="0"/>
              <a:t>，需要探索轻量化</a:t>
            </a:r>
            <a:r>
              <a:rPr lang="en-US" altLang="zh-CN" dirty="0" smtClean="0"/>
              <a:t>([1]</a:t>
            </a:r>
            <a:r>
              <a:rPr lang="zh-CN" altLang="en-US" dirty="0" smtClean="0"/>
              <a:t>只有</a:t>
            </a:r>
            <a:r>
              <a:rPr lang="en-US" altLang="zh-CN" dirty="0" smtClean="0"/>
              <a:t>1.1M</a:t>
            </a:r>
            <a:r>
              <a:rPr lang="zh-CN" altLang="en-US" dirty="0" smtClean="0"/>
              <a:t>参数量</a:t>
            </a:r>
            <a:r>
              <a:rPr lang="en-US" altLang="zh-CN" dirty="0" smtClean="0"/>
              <a:t>)</a:t>
            </a:r>
            <a:r>
              <a:rPr lang="zh-CN" altLang="en-US" dirty="0" smtClean="0"/>
              <a:t>，稀疏卷积均需要查</a:t>
            </a:r>
            <a:r>
              <a:rPr lang="en-US" altLang="zh-CN" dirty="0" smtClean="0"/>
              <a:t>Hash</a:t>
            </a:r>
            <a:r>
              <a:rPr lang="zh-CN" altLang="en-US" dirty="0" smtClean="0"/>
              <a:t>表占用</a:t>
            </a:r>
            <a:r>
              <a:rPr lang="zh-CN" altLang="en-US" dirty="0"/>
              <a:t>硬</a:t>
            </a:r>
            <a:r>
              <a:rPr lang="zh-CN" altLang="en-US" dirty="0" smtClean="0"/>
              <a:t>件资源和时间周期</a:t>
            </a:r>
            <a:endParaRPr lang="en-US" altLang="zh-CN" dirty="0" smtClean="0"/>
          </a:p>
          <a:p>
            <a:pPr lvl="2"/>
            <a:r>
              <a:rPr lang="zh-CN" altLang="en-US" dirty="0" smtClean="0"/>
              <a:t>使用问题：自定义计算库训练可能出问题，后续量化剪枝可能不好做</a:t>
            </a:r>
            <a:endParaRPr lang="en-US" altLang="zh-CN" dirty="0" smtClean="0"/>
          </a:p>
          <a:p>
            <a:pPr lvl="2"/>
            <a:r>
              <a:rPr lang="zh-CN" altLang="en-US" dirty="0" smtClean="0"/>
              <a:t>可能已经有工作在做硬件</a:t>
            </a:r>
          </a:p>
          <a:p>
            <a:pPr marL="457200" lvl="1" indent="0">
              <a:buNone/>
            </a:pPr>
            <a:endParaRPr lang="en-US" altLang="zh-CN" dirty="0" smtClean="0"/>
          </a:p>
          <a:p>
            <a:pPr lvl="1"/>
            <a:endParaRPr lang="zh-CN" altLang="en-US" dirty="0"/>
          </a:p>
          <a:p>
            <a:pPr lvl="1"/>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16</a:t>
            </a:fld>
            <a:endParaRPr lang="zh-CN" altLang="en-US"/>
          </a:p>
        </p:txBody>
      </p:sp>
      <p:sp>
        <p:nvSpPr>
          <p:cNvPr id="5" name="文本占位符 4"/>
          <p:cNvSpPr>
            <a:spLocks noGrp="1"/>
          </p:cNvSpPr>
          <p:nvPr>
            <p:ph type="body" sz="quarter" idx="14"/>
          </p:nvPr>
        </p:nvSpPr>
        <p:spPr>
          <a:xfrm>
            <a:off x="586739" y="6412468"/>
            <a:ext cx="10462262" cy="369332"/>
          </a:xfrm>
        </p:spPr>
        <p:txBody>
          <a:bodyPr/>
          <a:lstStyle/>
          <a:p>
            <a:r>
              <a:rPr lang="en-US" altLang="zh-CN" dirty="0" smtClean="0"/>
              <a:t>J</a:t>
            </a:r>
            <a:r>
              <a:rPr lang="en-US" altLang="zh-CN" dirty="0"/>
              <a:t>. </a:t>
            </a:r>
            <a:r>
              <a:rPr lang="en-US" altLang="zh-CN" dirty="0" err="1" smtClean="0"/>
              <a:t>Komorowski</a:t>
            </a:r>
            <a:r>
              <a:rPr lang="en-US" altLang="zh-CN" dirty="0" smtClean="0"/>
              <a:t>, “MinkLoc3D</a:t>
            </a:r>
            <a:r>
              <a:rPr lang="en-US" altLang="zh-CN" dirty="0"/>
              <a:t>: Point cloud based large-scale place </a:t>
            </a:r>
            <a:r>
              <a:rPr lang="en-US" altLang="zh-CN" dirty="0" smtClean="0"/>
              <a:t>recognition,” in </a:t>
            </a:r>
            <a:r>
              <a:rPr lang="en-US" altLang="zh-CN" i="1" dirty="0" smtClean="0"/>
              <a:t>Proc. </a:t>
            </a:r>
            <a:r>
              <a:rPr lang="en-US" altLang="zh-CN" i="1" dirty="0"/>
              <a:t>of the IEEE/CVF Winter Conference on Applications of Computer Vision</a:t>
            </a:r>
            <a:r>
              <a:rPr lang="en-US" altLang="zh-CN" dirty="0" smtClean="0"/>
              <a:t>, Jan. 2021, pp. 1790-1799.</a:t>
            </a:r>
            <a:endParaRPr lang="zh-CN" altLang="en-US" dirty="0"/>
          </a:p>
        </p:txBody>
      </p:sp>
    </p:spTree>
    <p:extLst>
      <p:ext uri="{BB962C8B-B14F-4D97-AF65-F5344CB8AC3E}">
        <p14:creationId xmlns:p14="http://schemas.microsoft.com/office/powerpoint/2010/main" val="2929925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17</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895600" y="1219200"/>
            <a:ext cx="4591050" cy="4892483"/>
          </a:xfrm>
          <a:prstGeom prst="rect">
            <a:avLst/>
          </a:prstGeom>
        </p:spPr>
      </p:pic>
    </p:spTree>
    <p:extLst>
      <p:ext uri="{BB962C8B-B14F-4D97-AF65-F5344CB8AC3E}">
        <p14:creationId xmlns:p14="http://schemas.microsoft.com/office/powerpoint/2010/main" val="42595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Point-Based</a:t>
            </a:r>
            <a:endParaRPr lang="zh-CN" altLang="en-US" dirty="0"/>
          </a:p>
        </p:txBody>
      </p:sp>
      <p:sp>
        <p:nvSpPr>
          <p:cNvPr id="3" name="文本占位符 2"/>
          <p:cNvSpPr>
            <a:spLocks noGrp="1"/>
          </p:cNvSpPr>
          <p:nvPr>
            <p:ph type="body" idx="1"/>
          </p:nvPr>
        </p:nvSpPr>
        <p:spPr>
          <a:xfrm>
            <a:off x="891539" y="1219200"/>
            <a:ext cx="10462261" cy="3600986"/>
          </a:xfrm>
        </p:spPr>
        <p:txBody>
          <a:bodyPr/>
          <a:lstStyle/>
          <a:p>
            <a:r>
              <a:rPr lang="en-US" altLang="zh-CN" dirty="0" smtClean="0"/>
              <a:t>MLP-Based Methods</a:t>
            </a:r>
          </a:p>
          <a:p>
            <a:pPr lvl="1"/>
            <a:r>
              <a:rPr lang="en-US" altLang="zh-CN" dirty="0" err="1" smtClean="0">
                <a:latin typeface="Verdana" panose="020B0604030504040204" pitchFamily="34" charset="0"/>
                <a:ea typeface="Verdana" panose="020B0604030504040204" pitchFamily="34" charset="0"/>
              </a:rPr>
              <a:t>PointNet</a:t>
            </a:r>
            <a:r>
              <a:rPr lang="en-US" altLang="zh-CN" dirty="0" smtClean="0">
                <a:latin typeface="Verdana" panose="020B0604030504040204" pitchFamily="34" charset="0"/>
                <a:ea typeface="Verdana" panose="020B0604030504040204" pitchFamily="34" charset="0"/>
              </a:rPr>
              <a:t>[1], </a:t>
            </a:r>
            <a:r>
              <a:rPr lang="en-US" altLang="zh-CN" dirty="0" err="1" smtClean="0">
                <a:latin typeface="Verdana" panose="020B0604030504040204" pitchFamily="34" charset="0"/>
                <a:ea typeface="Verdana" panose="020B0604030504040204" pitchFamily="34" charset="0"/>
              </a:rPr>
              <a:t>PointNet</a:t>
            </a:r>
            <a:r>
              <a:rPr lang="en-US" altLang="zh-CN" dirty="0" smtClean="0">
                <a:latin typeface="Verdana" panose="020B0604030504040204" pitchFamily="34" charset="0"/>
                <a:ea typeface="Verdana" panose="020B0604030504040204" pitchFamily="34" charset="0"/>
              </a:rPr>
              <a:t>++[2], </a:t>
            </a:r>
            <a:r>
              <a:rPr lang="en-US" altLang="zh-CN" dirty="0" err="1" smtClean="0">
                <a:latin typeface="Verdana" panose="020B0604030504040204" pitchFamily="34" charset="0"/>
                <a:ea typeface="Verdana" panose="020B0604030504040204" pitchFamily="34" charset="0"/>
              </a:rPr>
              <a:t>PointMLP</a:t>
            </a:r>
            <a:r>
              <a:rPr lang="en-US" altLang="zh-CN" dirty="0" smtClean="0">
                <a:latin typeface="Verdana" panose="020B0604030504040204" pitchFamily="34" charset="0"/>
                <a:ea typeface="Verdana" panose="020B0604030504040204" pitchFamily="34" charset="0"/>
              </a:rPr>
              <a:t>[3]</a:t>
            </a:r>
          </a:p>
          <a:p>
            <a:r>
              <a:rPr lang="en-US" altLang="zh-CN" dirty="0" smtClean="0"/>
              <a:t>Convolution-Based Methods</a:t>
            </a:r>
          </a:p>
          <a:p>
            <a:pPr lvl="1"/>
            <a:r>
              <a:rPr lang="en-US" altLang="zh-CN" dirty="0" err="1" smtClean="0">
                <a:latin typeface="Verdana" panose="020B0604030504040204" pitchFamily="34" charset="0"/>
                <a:ea typeface="Verdana" panose="020B0604030504040204" pitchFamily="34" charset="0"/>
              </a:rPr>
              <a:t>PointConv</a:t>
            </a:r>
            <a:r>
              <a:rPr lang="en-US" altLang="zh-CN" dirty="0" smtClean="0">
                <a:latin typeface="Verdana" panose="020B0604030504040204" pitchFamily="34" charset="0"/>
                <a:ea typeface="Verdana" panose="020B0604030504040204" pitchFamily="34" charset="0"/>
              </a:rPr>
              <a:t>[4], </a:t>
            </a:r>
            <a:r>
              <a:rPr lang="en-US" altLang="zh-CN" dirty="0" err="1" smtClean="0">
                <a:latin typeface="Verdana" panose="020B0604030504040204" pitchFamily="34" charset="0"/>
                <a:ea typeface="Verdana" panose="020B0604030504040204" pitchFamily="34" charset="0"/>
              </a:rPr>
              <a:t>PointCNN</a:t>
            </a:r>
            <a:r>
              <a:rPr lang="en-US" altLang="zh-CN" dirty="0" smtClean="0">
                <a:latin typeface="Verdana" panose="020B0604030504040204" pitchFamily="34" charset="0"/>
                <a:ea typeface="Verdana" panose="020B0604030504040204" pitchFamily="34" charset="0"/>
              </a:rPr>
              <a:t>[5]</a:t>
            </a:r>
          </a:p>
          <a:p>
            <a:r>
              <a:rPr lang="en-US" altLang="zh-CN" dirty="0" smtClean="0"/>
              <a:t>Graph-Based Methods</a:t>
            </a:r>
          </a:p>
          <a:p>
            <a:pPr lvl="1"/>
            <a:r>
              <a:rPr lang="en-US" altLang="zh-CN" dirty="0" smtClean="0">
                <a:latin typeface="Verdana" panose="020B0604030504040204" pitchFamily="34" charset="0"/>
                <a:ea typeface="Verdana" panose="020B0604030504040204" pitchFamily="34" charset="0"/>
              </a:rPr>
              <a:t>DGCNN[6]</a:t>
            </a:r>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18</a:t>
            </a:fld>
            <a:endParaRPr lang="zh-CN" altLang="en-US"/>
          </a:p>
        </p:txBody>
      </p:sp>
      <p:sp>
        <p:nvSpPr>
          <p:cNvPr id="5" name="文本占位符 4"/>
          <p:cNvSpPr>
            <a:spLocks noGrp="1"/>
          </p:cNvSpPr>
          <p:nvPr>
            <p:ph type="body" sz="quarter" idx="14"/>
          </p:nvPr>
        </p:nvSpPr>
        <p:spPr>
          <a:xfrm>
            <a:off x="864870" y="4313123"/>
            <a:ext cx="10462260" cy="2408352"/>
          </a:xfrm>
        </p:spPr>
        <p:txBody>
          <a:bodyPr/>
          <a:lstStyle/>
          <a:p>
            <a:pPr algn="just"/>
            <a:r>
              <a:rPr lang="en-US" altLang="zh-CN" dirty="0"/>
              <a:t>C. R. Qi, H. Su, K. Mo, and L. J. </a:t>
            </a:r>
            <a:r>
              <a:rPr lang="en-US" altLang="zh-CN" dirty="0" err="1"/>
              <a:t>Guibas</a:t>
            </a:r>
            <a:r>
              <a:rPr lang="en-US" altLang="zh-CN" dirty="0"/>
              <a:t>, “</a:t>
            </a:r>
            <a:r>
              <a:rPr lang="en-US" altLang="zh-CN" dirty="0" err="1"/>
              <a:t>PointNet</a:t>
            </a:r>
            <a:r>
              <a:rPr lang="en-US" altLang="zh-CN" dirty="0"/>
              <a:t>: Deep learning on point sets for 3D classification and segmentation,” in </a:t>
            </a:r>
            <a:r>
              <a:rPr lang="en-US" altLang="zh-CN" i="1" dirty="0"/>
              <a:t>Proc. </a:t>
            </a:r>
            <a:r>
              <a:rPr lang="en-US" altLang="zh-CN" i="1" dirty="0" smtClean="0"/>
              <a:t>the IEEE </a:t>
            </a:r>
            <a:r>
              <a:rPr lang="en-US" altLang="zh-CN" i="1" dirty="0"/>
              <a:t>Conf. </a:t>
            </a:r>
            <a:r>
              <a:rPr lang="en-US" altLang="zh-CN" i="1" dirty="0" err="1"/>
              <a:t>Comput</a:t>
            </a:r>
            <a:r>
              <a:rPr lang="en-US" altLang="zh-CN" i="1" dirty="0"/>
              <a:t>. Vis. Pattern </a:t>
            </a:r>
            <a:r>
              <a:rPr lang="en-US" altLang="zh-CN" i="1" dirty="0" err="1"/>
              <a:t>Recognit</a:t>
            </a:r>
            <a:r>
              <a:rPr lang="en-US" altLang="zh-CN" i="1" dirty="0"/>
              <a:t>.</a:t>
            </a:r>
            <a:r>
              <a:rPr lang="en-US" altLang="zh-CN" dirty="0"/>
              <a:t>, 2017, pp. 77–85.</a:t>
            </a:r>
          </a:p>
          <a:p>
            <a:pPr algn="just"/>
            <a:r>
              <a:rPr lang="en-US" altLang="zh-CN" dirty="0" smtClean="0"/>
              <a:t>C</a:t>
            </a:r>
            <a:r>
              <a:rPr lang="en-US" altLang="zh-CN" dirty="0"/>
              <a:t>. R. Qi, L. Yi, H. Su, and L. J. </a:t>
            </a:r>
            <a:r>
              <a:rPr lang="en-US" altLang="zh-CN" dirty="0" err="1"/>
              <a:t>Guibas</a:t>
            </a:r>
            <a:r>
              <a:rPr lang="en-US" altLang="zh-CN" dirty="0"/>
              <a:t>, </a:t>
            </a:r>
            <a:r>
              <a:rPr lang="en-US" altLang="zh-CN" dirty="0" smtClean="0"/>
              <a:t>“</a:t>
            </a:r>
            <a:r>
              <a:rPr lang="en-US" altLang="zh-CN" dirty="0" err="1" smtClean="0"/>
              <a:t>PointNet</a:t>
            </a:r>
            <a:r>
              <a:rPr lang="en-US" altLang="zh-CN" dirty="0"/>
              <a:t>++: Deep </a:t>
            </a:r>
            <a:r>
              <a:rPr lang="en-US" altLang="zh-CN" dirty="0" err="1"/>
              <a:t>hierar</a:t>
            </a:r>
            <a:r>
              <a:rPr lang="en-US" altLang="zh-CN" dirty="0"/>
              <a:t>- </a:t>
            </a:r>
            <a:r>
              <a:rPr lang="en-US" altLang="zh-CN" dirty="0" err="1"/>
              <a:t>chical</a:t>
            </a:r>
            <a:r>
              <a:rPr lang="en-US" altLang="zh-CN" dirty="0"/>
              <a:t> feature learning on point sets in a metric space,” in </a:t>
            </a:r>
            <a:r>
              <a:rPr lang="en-US" altLang="zh-CN" i="1" dirty="0" smtClean="0"/>
              <a:t>Proc</a:t>
            </a:r>
            <a:r>
              <a:rPr lang="en-US" altLang="zh-CN" i="1" dirty="0"/>
              <a:t>. of the International Conference on Neural Information Processing Systems</a:t>
            </a:r>
            <a:r>
              <a:rPr lang="en-US" altLang="zh-CN" dirty="0" smtClean="0"/>
              <a:t>, </a:t>
            </a:r>
            <a:r>
              <a:rPr lang="en-US" altLang="zh-CN" dirty="0"/>
              <a:t>2017, pp. 5105–5114</a:t>
            </a:r>
            <a:r>
              <a:rPr lang="en-US" altLang="zh-CN" dirty="0" smtClean="0"/>
              <a:t>.</a:t>
            </a:r>
          </a:p>
          <a:p>
            <a:pPr algn="just"/>
            <a:r>
              <a:rPr lang="en-US" altLang="zh-CN" dirty="0" smtClean="0"/>
              <a:t>X. Ma, C. Qin, H. You, H. Ran, and Y. </a:t>
            </a:r>
            <a:r>
              <a:rPr lang="en-US" altLang="zh-CN" dirty="0"/>
              <a:t>Fu, “Rethinking </a:t>
            </a:r>
            <a:r>
              <a:rPr lang="en-US" altLang="zh-CN" dirty="0" smtClean="0"/>
              <a:t>network design </a:t>
            </a:r>
            <a:r>
              <a:rPr lang="en-US" altLang="zh-CN" dirty="0"/>
              <a:t>and </a:t>
            </a:r>
            <a:r>
              <a:rPr lang="en-US" altLang="zh-CN" dirty="0" smtClean="0"/>
              <a:t>local geometry </a:t>
            </a:r>
            <a:r>
              <a:rPr lang="en-US" altLang="zh-CN" dirty="0"/>
              <a:t>in </a:t>
            </a:r>
            <a:r>
              <a:rPr lang="en-US" altLang="zh-CN" dirty="0" smtClean="0"/>
              <a:t>point cloud</a:t>
            </a:r>
            <a:r>
              <a:rPr lang="en-US" altLang="zh-CN" dirty="0"/>
              <a:t>: A </a:t>
            </a:r>
            <a:r>
              <a:rPr lang="en-US" altLang="zh-CN" dirty="0" smtClean="0"/>
              <a:t>simple residual MLP framework,” in </a:t>
            </a:r>
            <a:r>
              <a:rPr lang="en-US" altLang="zh-CN" i="1" dirty="0" smtClean="0"/>
              <a:t>Proc. </a:t>
            </a:r>
            <a:r>
              <a:rPr lang="en-US" altLang="zh-CN" i="1" dirty="0"/>
              <a:t>of </a:t>
            </a:r>
            <a:r>
              <a:rPr lang="en-US" altLang="zh-CN" i="1" dirty="0" smtClean="0"/>
              <a:t>the International </a:t>
            </a:r>
            <a:r>
              <a:rPr lang="en-US" altLang="zh-CN" i="1" dirty="0"/>
              <a:t>Conference on Learning </a:t>
            </a:r>
            <a:r>
              <a:rPr lang="en-US" altLang="zh-CN" i="1" dirty="0" smtClean="0"/>
              <a:t>Representations</a:t>
            </a:r>
            <a:r>
              <a:rPr lang="en-US" altLang="zh-CN" dirty="0" smtClean="0"/>
              <a:t>, </a:t>
            </a:r>
            <a:r>
              <a:rPr lang="en-US" altLang="zh-CN" dirty="0" err="1" smtClean="0"/>
              <a:t>Apri</a:t>
            </a:r>
            <a:r>
              <a:rPr lang="en-US" altLang="zh-CN" dirty="0" smtClean="0"/>
              <a:t>. 2022.</a:t>
            </a:r>
          </a:p>
          <a:p>
            <a:pPr algn="just"/>
            <a:r>
              <a:rPr lang="en-US" altLang="zh-CN" dirty="0"/>
              <a:t>W. Wu, Z. Qi, and L. Fuxin, “</a:t>
            </a:r>
            <a:r>
              <a:rPr lang="en-US" altLang="zh-CN" dirty="0" err="1"/>
              <a:t>PointConv</a:t>
            </a:r>
            <a:r>
              <a:rPr lang="en-US" altLang="zh-CN" dirty="0"/>
              <a:t>: Deep convolutional net- works on 3D point clouds,” in </a:t>
            </a:r>
            <a:r>
              <a:rPr lang="en-US" altLang="zh-CN" i="1" dirty="0"/>
              <a:t>Proc. </a:t>
            </a:r>
            <a:r>
              <a:rPr lang="en-US" altLang="zh-CN" i="1" dirty="0" smtClean="0"/>
              <a:t>of the IEEE/CVF </a:t>
            </a:r>
            <a:r>
              <a:rPr lang="en-US" altLang="zh-CN" i="1" dirty="0"/>
              <a:t>Conf. </a:t>
            </a:r>
            <a:r>
              <a:rPr lang="en-US" altLang="zh-CN" i="1" dirty="0" err="1"/>
              <a:t>Comput</a:t>
            </a:r>
            <a:r>
              <a:rPr lang="en-US" altLang="zh-CN" i="1" dirty="0"/>
              <a:t>. Vis. Pattern </a:t>
            </a:r>
            <a:r>
              <a:rPr lang="en-US" altLang="zh-CN" i="1" dirty="0" err="1"/>
              <a:t>Recognit</a:t>
            </a:r>
            <a:r>
              <a:rPr lang="en-US" altLang="zh-CN" i="1" dirty="0"/>
              <a:t>.</a:t>
            </a:r>
            <a:r>
              <a:rPr lang="en-US" altLang="zh-CN" dirty="0"/>
              <a:t>, 2019, pp. 9613–9622</a:t>
            </a:r>
            <a:r>
              <a:rPr lang="en-US" altLang="zh-CN" dirty="0" smtClean="0"/>
              <a:t>.</a:t>
            </a:r>
          </a:p>
          <a:p>
            <a:pPr algn="just"/>
            <a:r>
              <a:rPr lang="en-US" altLang="zh-CN" dirty="0"/>
              <a:t>Y. Li, R. Bu, M. Sun, W. Wu, X. Di, and B. Chen, “</a:t>
            </a:r>
            <a:r>
              <a:rPr lang="en-US" altLang="zh-CN" dirty="0" err="1"/>
              <a:t>PointCNN</a:t>
            </a:r>
            <a:r>
              <a:rPr lang="en-US" altLang="zh-CN" dirty="0"/>
              <a:t>: Convolution on X-transformed points,” in </a:t>
            </a:r>
            <a:r>
              <a:rPr lang="en-US" altLang="zh-CN" i="1" dirty="0"/>
              <a:t>Proc. </a:t>
            </a:r>
            <a:r>
              <a:rPr lang="en-US" altLang="zh-CN" i="1" dirty="0" smtClean="0"/>
              <a:t>of the Int</a:t>
            </a:r>
            <a:r>
              <a:rPr lang="en-US" altLang="zh-CN" i="1" dirty="0"/>
              <a:t>. Conf. Neural Inf. Process. Syst.</a:t>
            </a:r>
            <a:r>
              <a:rPr lang="en-US" altLang="zh-CN" dirty="0"/>
              <a:t>, 2018, pp. 820–830</a:t>
            </a:r>
            <a:r>
              <a:rPr lang="en-US" altLang="zh-CN" dirty="0" smtClean="0"/>
              <a:t>.</a:t>
            </a:r>
          </a:p>
          <a:p>
            <a:r>
              <a:rPr lang="en-US" altLang="zh-CN" dirty="0"/>
              <a:t>Y. Wang, Y. Sun, Z. Liu, S. E. </a:t>
            </a:r>
            <a:r>
              <a:rPr lang="en-US" altLang="zh-CN" dirty="0" err="1"/>
              <a:t>Sarma</a:t>
            </a:r>
            <a:r>
              <a:rPr lang="en-US" altLang="zh-CN" dirty="0"/>
              <a:t>, M. M. Bronstein, and J. M. Solomon, “Dynamic graph CNN for learning on point clouds,” </a:t>
            </a:r>
            <a:r>
              <a:rPr lang="en-US" altLang="zh-CN" i="1" dirty="0"/>
              <a:t>ACM Transactions on Graphics</a:t>
            </a:r>
            <a:r>
              <a:rPr lang="en-US" altLang="zh-CN" dirty="0"/>
              <a:t>, vol. 38, no. 5, pp. 1–12, Oct. 2019. (Cited by 2318)</a:t>
            </a:r>
            <a:endParaRPr lang="zh-CN" altLang="en-US" dirty="0"/>
          </a:p>
        </p:txBody>
      </p:sp>
    </p:spTree>
    <p:extLst>
      <p:ext uri="{BB962C8B-B14F-4D97-AF65-F5344CB8AC3E}">
        <p14:creationId xmlns:p14="http://schemas.microsoft.com/office/powerpoint/2010/main" val="2885125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PointNet</a:t>
            </a:r>
            <a:r>
              <a:rPr lang="en-US" altLang="zh-CN" dirty="0" smtClean="0"/>
              <a:t>-Challenges</a:t>
            </a:r>
            <a:endParaRPr lang="zh-CN" altLang="en-US" dirty="0"/>
          </a:p>
        </p:txBody>
      </p:sp>
      <p:sp>
        <p:nvSpPr>
          <p:cNvPr id="3" name="文本占位符 2"/>
          <p:cNvSpPr>
            <a:spLocks noGrp="1"/>
          </p:cNvSpPr>
          <p:nvPr>
            <p:ph type="body" idx="1"/>
          </p:nvPr>
        </p:nvSpPr>
        <p:spPr>
          <a:xfrm>
            <a:off x="891539" y="1219200"/>
            <a:ext cx="8328661" cy="2769989"/>
          </a:xfrm>
        </p:spPr>
        <p:txBody>
          <a:bodyPr/>
          <a:lstStyle/>
          <a:p>
            <a:r>
              <a:rPr lang="zh-CN" altLang="en-US" dirty="0"/>
              <a:t>简单、高效、强大的特征提取</a:t>
            </a:r>
            <a:r>
              <a:rPr lang="zh-CN" altLang="en-US" dirty="0" smtClean="0"/>
              <a:t>器</a:t>
            </a:r>
            <a:r>
              <a:rPr lang="en-US" altLang="zh-CN" dirty="0" smtClean="0"/>
              <a:t>(encoder)=</a:t>
            </a:r>
            <a:r>
              <a:rPr lang="en-US" altLang="zh-CN" dirty="0" err="1" smtClean="0"/>
              <a:t>AlexNet</a:t>
            </a:r>
            <a:endParaRPr lang="en-US" altLang="zh-CN" dirty="0" smtClean="0"/>
          </a:p>
          <a:p>
            <a:r>
              <a:rPr lang="zh-CN" altLang="en-US" dirty="0" smtClean="0"/>
              <a:t>无序性</a:t>
            </a:r>
            <a:endParaRPr lang="en-US" altLang="zh-CN" dirty="0" smtClean="0"/>
          </a:p>
          <a:p>
            <a:r>
              <a:rPr lang="zh-CN" altLang="en-US" dirty="0" smtClean="0"/>
              <a:t>旋转性</a:t>
            </a:r>
            <a:endParaRPr lang="en-US" altLang="zh-CN" dirty="0" smtClean="0"/>
          </a:p>
          <a:p>
            <a:r>
              <a:rPr lang="zh-CN" altLang="en-US" dirty="0"/>
              <a:t>分</a:t>
            </a:r>
            <a:r>
              <a:rPr lang="zh-CN" altLang="en-US" dirty="0" smtClean="0"/>
              <a:t>类与分割任务对</a:t>
            </a:r>
            <a:r>
              <a:rPr lang="en-US" altLang="zh-CN" dirty="0" smtClean="0"/>
              <a:t>feature</a:t>
            </a:r>
            <a:r>
              <a:rPr lang="zh-CN" altLang="en-US" dirty="0" smtClean="0"/>
              <a:t>要求不同</a:t>
            </a:r>
            <a:endParaRPr lang="en-US" altLang="zh-CN" dirty="0" smtClean="0"/>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19</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2050" name="Picture 2" descr="https://img-blog.csdn.net/20180507151954267?watermark/2/text/aHR0cHM6Ly9ibG9nLmNzZG4ubmV0L3FxXzE1MzMyOTAz/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7" y="3521768"/>
            <a:ext cx="2486025" cy="27318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g-blog.csdn.net/20180507153146630?watermark/2/text/aHR0cHM6Ly9ibG9nLmNzZG4ubmV0L3FxXzE1MzMyOTAz/font/5a6L5L2T/fontsize/400/fill/I0JBQkFCMA==/dissolve/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3957344"/>
            <a:ext cx="2438400" cy="2170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44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graphicFrame>
        <p:nvGraphicFramePr>
          <p:cNvPr id="5" name="图示 4"/>
          <p:cNvGraphicFramePr/>
          <p:nvPr>
            <p:extLst>
              <p:ext uri="{D42A27DB-BD31-4B8C-83A1-F6EECF244321}">
                <p14:modId xmlns:p14="http://schemas.microsoft.com/office/powerpoint/2010/main" val="1075809801"/>
              </p:ext>
            </p:extLst>
          </p:nvPr>
        </p:nvGraphicFramePr>
        <p:xfrm>
          <a:off x="1447800" y="1676400"/>
          <a:ext cx="9753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824829" y="344269"/>
            <a:ext cx="1842171" cy="646331"/>
          </a:xfrm>
          <a:prstGeom prst="rect">
            <a:avLst/>
          </a:prstGeom>
          <a:noFill/>
        </p:spPr>
        <p:txBody>
          <a:bodyPr wrap="none" rtlCol="0">
            <a:spAutoFit/>
          </a:bodyPr>
          <a:lstStyle/>
          <a:p>
            <a:r>
              <a:rPr kumimoji="0" lang="en-US" altLang="zh-CN" sz="3600" b="0" i="0" u="none" strike="noStrike" kern="0" cap="none" spc="0" normalizeH="0" baseline="0" noProof="0" dirty="0" smtClean="0">
                <a:ln>
                  <a:noFill/>
                </a:ln>
                <a:solidFill>
                  <a:prstClr val="black"/>
                </a:solidFill>
                <a:effectLst/>
                <a:uLnTx/>
                <a:uFillTx/>
                <a:latin typeface="Verdana"/>
                <a:ea typeface="+mj-ea"/>
              </a:rPr>
              <a:t>Outline</a:t>
            </a:r>
            <a:endParaRPr lang="zh-CN" altLang="en-US" sz="3600" b="0" dirty="0"/>
          </a:p>
        </p:txBody>
      </p:sp>
    </p:spTree>
    <p:extLst>
      <p:ext uri="{BB962C8B-B14F-4D97-AF65-F5344CB8AC3E}">
        <p14:creationId xmlns:p14="http://schemas.microsoft.com/office/powerpoint/2010/main" val="2534615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PointNet</a:t>
            </a:r>
            <a:r>
              <a:rPr lang="en-US" altLang="zh-CN" dirty="0" smtClean="0"/>
              <a:t>-Solutions</a:t>
            </a:r>
            <a:endParaRPr lang="zh-CN" altLang="en-US" dirty="0"/>
          </a:p>
        </p:txBody>
      </p:sp>
      <p:sp>
        <p:nvSpPr>
          <p:cNvPr id="3" name="文本占位符 2"/>
          <p:cNvSpPr>
            <a:spLocks noGrp="1"/>
          </p:cNvSpPr>
          <p:nvPr>
            <p:ph type="body" idx="1"/>
          </p:nvPr>
        </p:nvSpPr>
        <p:spPr>
          <a:xfrm>
            <a:off x="891539" y="1219200"/>
            <a:ext cx="11148061" cy="3693319"/>
          </a:xfrm>
        </p:spPr>
        <p:txBody>
          <a:bodyPr/>
          <a:lstStyle/>
          <a:p>
            <a:r>
              <a:rPr lang="zh-CN" altLang="en-US" dirty="0" smtClean="0"/>
              <a:t>无序性：用</a:t>
            </a:r>
            <a:r>
              <a:rPr lang="en-US" altLang="zh-CN" dirty="0" smtClean="0"/>
              <a:t>MLP</a:t>
            </a:r>
            <a:r>
              <a:rPr lang="zh-CN" altLang="en-US" dirty="0" smtClean="0"/>
              <a:t>解决</a:t>
            </a:r>
            <a:r>
              <a:rPr lang="en-US" altLang="zh-CN" dirty="0" smtClean="0"/>
              <a:t>+</a:t>
            </a:r>
            <a:r>
              <a:rPr lang="en-US" altLang="zh-CN" dirty="0" err="1" smtClean="0"/>
              <a:t>Maxpooling</a:t>
            </a:r>
            <a:endParaRPr lang="en-US" altLang="zh-CN" dirty="0" smtClean="0"/>
          </a:p>
          <a:p>
            <a:pPr lvl="1"/>
            <a:r>
              <a:rPr lang="en-US" altLang="zh-CN" dirty="0" smtClean="0"/>
              <a:t>MLP: </a:t>
            </a:r>
            <a:r>
              <a:rPr lang="zh-CN" altLang="en-US" dirty="0" smtClean="0"/>
              <a:t>多层</a:t>
            </a:r>
            <a:r>
              <a:rPr lang="en-US" altLang="zh-CN" dirty="0" smtClean="0"/>
              <a:t>conv2d(</a:t>
            </a:r>
            <a:r>
              <a:rPr lang="en-US" altLang="zh-CN" dirty="0" err="1" smtClean="0"/>
              <a:t>input_image</a:t>
            </a:r>
            <a:r>
              <a:rPr lang="en-US" altLang="zh-CN" dirty="0" smtClean="0"/>
              <a:t>[B, n, 1, 1], 64, [1,1])</a:t>
            </a:r>
            <a:r>
              <a:rPr lang="zh-CN" altLang="en-US" dirty="0" smtClean="0"/>
              <a:t>，</a:t>
            </a:r>
            <a:r>
              <a:rPr lang="en-US" altLang="zh-CN" dirty="0" smtClean="0"/>
              <a:t>Kernel</a:t>
            </a:r>
            <a:r>
              <a:rPr lang="zh-CN" altLang="en-US" dirty="0" smtClean="0"/>
              <a:t>共享减少参数量，卷积只改变通道数</a:t>
            </a:r>
            <a:endParaRPr lang="en-US" altLang="zh-CN" dirty="0" smtClean="0"/>
          </a:p>
          <a:p>
            <a:r>
              <a:rPr lang="zh-CN" altLang="en-US" dirty="0" smtClean="0"/>
              <a:t>旋转性</a:t>
            </a:r>
            <a:r>
              <a:rPr lang="zh-CN" altLang="en-US" dirty="0"/>
              <a:t>：点云位置变换</a:t>
            </a:r>
            <a:r>
              <a:rPr lang="en-US" altLang="zh-CN" dirty="0"/>
              <a:t>+</a:t>
            </a:r>
            <a:r>
              <a:rPr lang="zh-CN" altLang="en-US" dirty="0"/>
              <a:t>特征</a:t>
            </a:r>
            <a:r>
              <a:rPr lang="zh-CN" altLang="en-US" dirty="0" smtClean="0"/>
              <a:t>变换</a:t>
            </a:r>
            <a:endParaRPr lang="en-US" altLang="zh-CN" dirty="0" smtClean="0"/>
          </a:p>
          <a:p>
            <a:pPr lvl="1"/>
            <a:r>
              <a:rPr lang="en-US" altLang="zh-CN" dirty="0" smtClean="0"/>
              <a:t>T-Net(</a:t>
            </a:r>
            <a:r>
              <a:rPr lang="en-US" altLang="zh-CN" dirty="0" err="1" smtClean="0"/>
              <a:t>MLP+Maxpooling</a:t>
            </a:r>
            <a:r>
              <a:rPr lang="zh-CN" altLang="en-US" dirty="0" smtClean="0"/>
              <a:t>提取</a:t>
            </a:r>
            <a:r>
              <a:rPr lang="en-US" altLang="zh-CN" dirty="0" smtClean="0"/>
              <a:t>global feature</a:t>
            </a:r>
            <a:r>
              <a:rPr lang="zh-CN" altLang="en-US" dirty="0" smtClean="0"/>
              <a:t>并</a:t>
            </a:r>
            <a:r>
              <a:rPr lang="en-US" altLang="zh-CN" dirty="0" smtClean="0"/>
              <a:t>reshape</a:t>
            </a:r>
            <a:r>
              <a:rPr lang="zh-CN" altLang="en-US" dirty="0" smtClean="0"/>
              <a:t>到</a:t>
            </a:r>
            <a:r>
              <a:rPr lang="en-US" altLang="zh-CN" dirty="0" smtClean="0"/>
              <a:t>3x3</a:t>
            </a:r>
            <a:r>
              <a:rPr lang="zh-CN" altLang="en-US" dirty="0" smtClean="0"/>
              <a:t>或</a:t>
            </a:r>
            <a:r>
              <a:rPr lang="en-US" altLang="zh-CN" dirty="0" smtClean="0"/>
              <a:t>64x64) +</a:t>
            </a:r>
            <a:r>
              <a:rPr lang="en-US" altLang="zh-CN" dirty="0" err="1" smtClean="0"/>
              <a:t>MatMul</a:t>
            </a:r>
            <a:r>
              <a:rPr lang="zh-CN" altLang="en-US" dirty="0" smtClean="0"/>
              <a:t>；</a:t>
            </a:r>
            <a:endParaRPr lang="en-US" altLang="zh-CN" dirty="0" smtClean="0"/>
          </a:p>
          <a:p>
            <a:r>
              <a:rPr lang="en-US" altLang="zh-CN" dirty="0"/>
              <a:t>G</a:t>
            </a:r>
            <a:r>
              <a:rPr lang="en-US" altLang="zh-CN" dirty="0" smtClean="0"/>
              <a:t>lobal feature</a:t>
            </a:r>
            <a:r>
              <a:rPr lang="zh-CN" altLang="en-US" dirty="0" smtClean="0"/>
              <a:t>用于分类，结合</a:t>
            </a:r>
            <a:r>
              <a:rPr lang="en-US" altLang="zh-CN" dirty="0" smtClean="0"/>
              <a:t>point-wise feature</a:t>
            </a:r>
            <a:r>
              <a:rPr lang="zh-CN" altLang="en-US" dirty="0" smtClean="0"/>
              <a:t>用于分割</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20</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2056" name="Picture 8" descr="http://stanford.edu/~rqi/pointnet/images/pointn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806" y="3785471"/>
            <a:ext cx="8406388" cy="307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23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PointNet</a:t>
            </a:r>
            <a:r>
              <a:rPr lang="en-US" altLang="zh-CN" dirty="0" smtClean="0"/>
              <a:t>++-Motivations</a:t>
            </a:r>
            <a:endParaRPr lang="zh-CN" altLang="en-US" dirty="0"/>
          </a:p>
        </p:txBody>
      </p:sp>
      <p:sp>
        <p:nvSpPr>
          <p:cNvPr id="3" name="文本占位符 2"/>
          <p:cNvSpPr>
            <a:spLocks noGrp="1"/>
          </p:cNvSpPr>
          <p:nvPr>
            <p:ph type="body" idx="1"/>
          </p:nvPr>
        </p:nvSpPr>
        <p:spPr>
          <a:xfrm>
            <a:off x="891539" y="1219200"/>
            <a:ext cx="10462261" cy="1938992"/>
          </a:xfrm>
        </p:spPr>
        <p:txBody>
          <a:bodyPr/>
          <a:lstStyle/>
          <a:p>
            <a:r>
              <a:rPr lang="zh-CN" altLang="en-US" dirty="0"/>
              <a:t>主</a:t>
            </a:r>
            <a:r>
              <a:rPr lang="zh-CN" altLang="en-US" dirty="0" smtClean="0"/>
              <a:t>要是针对</a:t>
            </a:r>
            <a:r>
              <a:rPr lang="en-US" altLang="zh-CN" dirty="0" err="1" smtClean="0"/>
              <a:t>PointNet</a:t>
            </a:r>
            <a:r>
              <a:rPr lang="zh-CN" altLang="en-US" dirty="0" smtClean="0"/>
              <a:t>对</a:t>
            </a:r>
            <a:r>
              <a:rPr lang="en-US" altLang="zh-CN" dirty="0" smtClean="0"/>
              <a:t>feature</a:t>
            </a:r>
            <a:r>
              <a:rPr lang="zh-CN" altLang="en-US" dirty="0" smtClean="0"/>
              <a:t>信息提取存在的问题</a:t>
            </a:r>
            <a:endParaRPr lang="en-US" altLang="zh-CN" dirty="0" smtClean="0"/>
          </a:p>
          <a:p>
            <a:pPr lvl="1"/>
            <a:r>
              <a:rPr lang="en-US" altLang="zh-CN" dirty="0" smtClean="0"/>
              <a:t>local feature: </a:t>
            </a:r>
            <a:r>
              <a:rPr lang="zh-CN" altLang="en-US" dirty="0" smtClean="0"/>
              <a:t>仅直接对点表征，整合能力太弱</a:t>
            </a:r>
            <a:endParaRPr lang="en-US" altLang="zh-CN" dirty="0" smtClean="0"/>
          </a:p>
          <a:p>
            <a:pPr lvl="1"/>
            <a:r>
              <a:rPr lang="en-US" altLang="zh-CN" dirty="0" smtClean="0"/>
              <a:t>global feature: </a:t>
            </a:r>
            <a:r>
              <a:rPr lang="zh-CN" altLang="en-US" dirty="0" smtClean="0"/>
              <a:t>直接</a:t>
            </a:r>
            <a:r>
              <a:rPr lang="en-US" altLang="zh-CN" dirty="0" smtClean="0"/>
              <a:t>max-pooling</a:t>
            </a:r>
            <a:r>
              <a:rPr lang="zh-CN" altLang="en-US" dirty="0" smtClean="0"/>
              <a:t>，造成巨大信息损失</a:t>
            </a:r>
            <a:endParaRPr lang="en-US" altLang="zh-CN" dirty="0" smtClean="0"/>
          </a:p>
          <a:p>
            <a:pPr lvl="1"/>
            <a:r>
              <a:rPr lang="en-US" altLang="zh-CN" dirty="0" smtClean="0"/>
              <a:t>global feature</a:t>
            </a:r>
            <a:r>
              <a:rPr lang="zh-CN" altLang="en-US" dirty="0" smtClean="0"/>
              <a:t>与</a:t>
            </a:r>
            <a:r>
              <a:rPr lang="en-US" altLang="zh-CN" dirty="0" smtClean="0"/>
              <a:t>local feature</a:t>
            </a:r>
            <a:r>
              <a:rPr lang="zh-CN" altLang="en-US" dirty="0" smtClean="0"/>
              <a:t>结合：直接拼接，生成</a:t>
            </a:r>
            <a:r>
              <a:rPr lang="en-US" altLang="zh-CN" dirty="0"/>
              <a:t>discriminative </a:t>
            </a:r>
            <a:r>
              <a:rPr lang="en-US" altLang="zh-CN" dirty="0" smtClean="0"/>
              <a:t>feature</a:t>
            </a:r>
            <a:r>
              <a:rPr lang="zh-CN" altLang="en-US" dirty="0" smtClean="0"/>
              <a:t>能力有限</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21</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Picture 8" descr="http://stanford.edu/~rqi/pointnet/images/pointne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0148" y="3289994"/>
            <a:ext cx="9345041" cy="341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2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PointNet</a:t>
            </a:r>
            <a:r>
              <a:rPr lang="en-US" altLang="zh-CN" dirty="0" smtClean="0"/>
              <a:t>++-Solutions</a:t>
            </a:r>
            <a:endParaRPr lang="zh-CN" altLang="en-US" dirty="0"/>
          </a:p>
        </p:txBody>
      </p:sp>
      <p:sp>
        <p:nvSpPr>
          <p:cNvPr id="3" name="文本占位符 2"/>
          <p:cNvSpPr>
            <a:spLocks noGrp="1"/>
          </p:cNvSpPr>
          <p:nvPr>
            <p:ph type="body" idx="1"/>
          </p:nvPr>
        </p:nvSpPr>
        <p:spPr>
          <a:xfrm>
            <a:off x="891539" y="1219200"/>
            <a:ext cx="10462261" cy="2862322"/>
          </a:xfrm>
        </p:spPr>
        <p:txBody>
          <a:bodyPr/>
          <a:lstStyle/>
          <a:p>
            <a:r>
              <a:rPr lang="zh-CN" altLang="en-US" dirty="0"/>
              <a:t>改进</a:t>
            </a:r>
            <a:endParaRPr lang="en-US" altLang="zh-CN" dirty="0" smtClean="0"/>
          </a:p>
          <a:p>
            <a:pPr lvl="1"/>
            <a:r>
              <a:rPr lang="en-US" altLang="zh-CN" dirty="0" smtClean="0"/>
              <a:t>local feature: sampling</a:t>
            </a:r>
            <a:r>
              <a:rPr lang="zh-CN" altLang="en-US" dirty="0" smtClean="0"/>
              <a:t>和</a:t>
            </a:r>
            <a:r>
              <a:rPr lang="en-US" altLang="zh-CN" dirty="0" smtClean="0"/>
              <a:t>grouping</a:t>
            </a:r>
            <a:r>
              <a:rPr lang="zh-CN" altLang="en-US" dirty="0" smtClean="0"/>
              <a:t>整合局部邻域</a:t>
            </a:r>
            <a:endParaRPr lang="en-US" altLang="zh-CN" dirty="0" smtClean="0"/>
          </a:p>
          <a:p>
            <a:pPr lvl="1"/>
            <a:r>
              <a:rPr lang="en-US" altLang="zh-CN" dirty="0" smtClean="0"/>
              <a:t>global feature</a:t>
            </a:r>
            <a:r>
              <a:rPr lang="en-US" altLang="zh-CN" dirty="0"/>
              <a:t>: hierarchical feature learning framework</a:t>
            </a:r>
            <a:r>
              <a:rPr lang="zh-CN" altLang="en-US" dirty="0"/>
              <a:t>，通过多个</a:t>
            </a:r>
            <a:r>
              <a:rPr lang="en-US" altLang="zh-CN" dirty="0"/>
              <a:t>set abstraction</a:t>
            </a:r>
            <a:r>
              <a:rPr lang="zh-CN" altLang="en-US" dirty="0"/>
              <a:t>逐级降采样，获得不同规模不同层次的</a:t>
            </a:r>
            <a:r>
              <a:rPr lang="en-US" altLang="zh-CN" dirty="0"/>
              <a:t>local-global feature</a:t>
            </a:r>
          </a:p>
          <a:p>
            <a:pPr lvl="1"/>
            <a:r>
              <a:rPr lang="en-US" altLang="zh-CN" dirty="0" smtClean="0"/>
              <a:t>global feature</a:t>
            </a:r>
            <a:r>
              <a:rPr lang="zh-CN" altLang="en-US" dirty="0" smtClean="0"/>
              <a:t>与</a:t>
            </a:r>
            <a:r>
              <a:rPr lang="en-US" altLang="zh-CN" dirty="0" smtClean="0"/>
              <a:t>local feature</a:t>
            </a:r>
            <a:r>
              <a:rPr lang="zh-CN" altLang="en-US" dirty="0"/>
              <a:t>结合：分割任务设计了</a:t>
            </a:r>
            <a:r>
              <a:rPr lang="en-US" altLang="zh-CN" dirty="0"/>
              <a:t>encoder-decoder</a:t>
            </a:r>
            <a:r>
              <a:rPr lang="zh-CN" altLang="en-US" dirty="0"/>
              <a:t>结构，先降采样再上采样，使用</a:t>
            </a:r>
            <a:r>
              <a:rPr lang="en-US" altLang="zh-CN" dirty="0"/>
              <a:t>skip connection</a:t>
            </a:r>
            <a:r>
              <a:rPr lang="zh-CN" altLang="en-US" dirty="0"/>
              <a:t>将对应层的</a:t>
            </a:r>
            <a:r>
              <a:rPr lang="en-US" altLang="zh-CN" dirty="0"/>
              <a:t>local-global feature</a:t>
            </a:r>
            <a:r>
              <a:rPr lang="zh-CN" altLang="en-US" dirty="0"/>
              <a:t>拼</a:t>
            </a:r>
            <a:r>
              <a:rPr lang="zh-CN" altLang="en-US" dirty="0" smtClean="0"/>
              <a:t>接</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22</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529044" y="4024695"/>
            <a:ext cx="6624639" cy="2741230"/>
          </a:xfrm>
          <a:prstGeom prst="rect">
            <a:avLst/>
          </a:prstGeom>
        </p:spPr>
      </p:pic>
    </p:spTree>
    <p:extLst>
      <p:ext uri="{BB962C8B-B14F-4D97-AF65-F5344CB8AC3E}">
        <p14:creationId xmlns:p14="http://schemas.microsoft.com/office/powerpoint/2010/main" val="774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Sampling and Grouping</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23</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rotWithShape="1">
          <a:blip r:embed="rId2"/>
          <a:srcRect r="48746"/>
          <a:stretch/>
        </p:blipFill>
        <p:spPr>
          <a:xfrm>
            <a:off x="2743200" y="1361452"/>
            <a:ext cx="5823465" cy="4701476"/>
          </a:xfrm>
          <a:prstGeom prst="rect">
            <a:avLst/>
          </a:prstGeom>
        </p:spPr>
      </p:pic>
      <p:sp>
        <p:nvSpPr>
          <p:cNvPr id="7" name="矩形 6"/>
          <p:cNvSpPr/>
          <p:nvPr/>
        </p:nvSpPr>
        <p:spPr>
          <a:xfrm>
            <a:off x="3004065" y="3151109"/>
            <a:ext cx="2245660" cy="1319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672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Furthest Point </a:t>
            </a:r>
            <a:r>
              <a:rPr lang="en-US" altLang="zh-CN" dirty="0" smtClean="0"/>
              <a:t>Sampling(FPS)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24</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05000"/>
            <a:ext cx="12142748" cy="3266431"/>
          </a:xfrm>
          <a:prstGeom prst="rect">
            <a:avLst/>
          </a:prstGeom>
        </p:spPr>
      </p:pic>
    </p:spTree>
    <p:extLst>
      <p:ext uri="{BB962C8B-B14F-4D97-AF65-F5344CB8AC3E}">
        <p14:creationId xmlns:p14="http://schemas.microsoft.com/office/powerpoint/2010/main" val="257048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K-Nearest Neighbor(KNN)</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25</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t="26982" r="21711" b="36352"/>
          <a:stretch/>
        </p:blipFill>
        <p:spPr>
          <a:xfrm>
            <a:off x="1600200" y="1035179"/>
            <a:ext cx="9067800" cy="5010723"/>
          </a:xfrm>
          <a:prstGeom prst="rect">
            <a:avLst/>
          </a:prstGeom>
        </p:spPr>
      </p:pic>
    </p:spTree>
    <p:extLst>
      <p:ext uri="{BB962C8B-B14F-4D97-AF65-F5344CB8AC3E}">
        <p14:creationId xmlns:p14="http://schemas.microsoft.com/office/powerpoint/2010/main" val="1644752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Ball Query(BQ)</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26</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981200" y="1362075"/>
            <a:ext cx="8229600" cy="4505325"/>
          </a:xfrm>
          <a:prstGeom prst="rect">
            <a:avLst/>
          </a:prstGeom>
        </p:spPr>
      </p:pic>
    </p:spTree>
    <p:extLst>
      <p:ext uri="{BB962C8B-B14F-4D97-AF65-F5344CB8AC3E}">
        <p14:creationId xmlns:p14="http://schemas.microsoft.com/office/powerpoint/2010/main" val="254840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PointMLP</a:t>
            </a:r>
            <a:endParaRPr lang="zh-CN" altLang="en-US" dirty="0"/>
          </a:p>
        </p:txBody>
      </p:sp>
      <p:sp>
        <p:nvSpPr>
          <p:cNvPr id="3" name="文本占位符 2"/>
          <p:cNvSpPr>
            <a:spLocks noGrp="1"/>
          </p:cNvSpPr>
          <p:nvPr>
            <p:ph type="body" idx="1"/>
          </p:nvPr>
        </p:nvSpPr>
        <p:spPr>
          <a:xfrm>
            <a:off x="891539" y="1219200"/>
            <a:ext cx="10462261" cy="2400657"/>
          </a:xfrm>
        </p:spPr>
        <p:txBody>
          <a:bodyPr/>
          <a:lstStyle/>
          <a:p>
            <a:r>
              <a:rPr lang="zh-CN" altLang="en-US" dirty="0" smtClean="0"/>
              <a:t>架构合理简单：用</a:t>
            </a:r>
            <a:r>
              <a:rPr lang="en-US" altLang="zh-CN" dirty="0" smtClean="0"/>
              <a:t>MLP</a:t>
            </a:r>
            <a:r>
              <a:rPr lang="zh-CN" altLang="en-US" dirty="0" smtClean="0"/>
              <a:t>和残差从局部到全局特征提取</a:t>
            </a:r>
            <a:endParaRPr lang="en-US" altLang="zh-CN" dirty="0" smtClean="0"/>
          </a:p>
          <a:p>
            <a:pPr lvl="1"/>
            <a:r>
              <a:rPr lang="en-US" altLang="zh-CN" dirty="0">
                <a:latin typeface="Verdana" panose="020B0604030504040204" pitchFamily="34" charset="0"/>
                <a:ea typeface="Verdana" panose="020B0604030504040204" pitchFamily="34" charset="0"/>
              </a:rPr>
              <a:t>Geometric </a:t>
            </a:r>
            <a:r>
              <a:rPr lang="en-US" altLang="zh-CN" dirty="0" err="1">
                <a:latin typeface="Verdana" panose="020B0604030504040204" pitchFamily="34" charset="0"/>
                <a:ea typeface="Verdana" panose="020B0604030504040204" pitchFamily="34" charset="0"/>
              </a:rPr>
              <a:t>Affline</a:t>
            </a:r>
            <a:r>
              <a:rPr lang="zh-CN" altLang="en-US" dirty="0">
                <a:latin typeface="Verdana" panose="020B0604030504040204" pitchFamily="34" charset="0"/>
              </a:rPr>
              <a:t>为了让几何分布统一</a:t>
            </a:r>
            <a:endParaRPr lang="en-US" altLang="zh-CN" dirty="0">
              <a:latin typeface="Verdana" panose="020B0604030504040204" pitchFamily="34" charset="0"/>
              <a:ea typeface="Verdana" panose="020B0604030504040204" pitchFamily="34" charset="0"/>
            </a:endParaRPr>
          </a:p>
          <a:p>
            <a:pPr lvl="1"/>
            <a:r>
              <a:rPr lang="en-US" altLang="zh-CN" dirty="0" err="1" smtClean="0">
                <a:latin typeface="Verdana" panose="020B0604030504040204" pitchFamily="34" charset="0"/>
                <a:ea typeface="Verdana" panose="020B0604030504040204" pitchFamily="34" charset="0"/>
              </a:rPr>
              <a:t>PreMLP</a:t>
            </a:r>
            <a:r>
              <a:rPr lang="zh-CN" altLang="en-US" dirty="0" smtClean="0">
                <a:latin typeface="Verdana" panose="020B0604030504040204" pitchFamily="34" charset="0"/>
              </a:rPr>
              <a:t>是提取局部特征，</a:t>
            </a:r>
            <a:r>
              <a:rPr lang="en-US" altLang="zh-CN" dirty="0" err="1" smtClean="0">
                <a:latin typeface="Verdana" panose="020B0604030504040204" pitchFamily="34" charset="0"/>
                <a:ea typeface="Verdana" panose="020B0604030504040204" pitchFamily="34" charset="0"/>
              </a:rPr>
              <a:t>PosMLP</a:t>
            </a:r>
            <a:r>
              <a:rPr lang="zh-CN" altLang="en-US" dirty="0" smtClean="0">
                <a:latin typeface="Verdana" panose="020B0604030504040204" pitchFamily="34" charset="0"/>
              </a:rPr>
              <a:t>是提取全局特征</a:t>
            </a:r>
            <a:endParaRPr lang="en-US" altLang="zh-CN" dirty="0" smtClean="0">
              <a:latin typeface="Verdana" panose="020B0604030504040204" pitchFamily="34" charset="0"/>
              <a:ea typeface="Verdana" panose="020B0604030504040204" pitchFamily="34" charset="0"/>
            </a:endParaRPr>
          </a:p>
          <a:p>
            <a:pPr lvl="1"/>
            <a:r>
              <a:rPr lang="en-US" altLang="zh-CN" dirty="0" smtClean="0">
                <a:latin typeface="Verdana" panose="020B0604030504040204" pitchFamily="34" charset="0"/>
                <a:ea typeface="Verdana" panose="020B0604030504040204" pitchFamily="34" charset="0"/>
              </a:rPr>
              <a:t>Aggregation</a:t>
            </a:r>
            <a:r>
              <a:rPr lang="zh-CN" altLang="en-US" dirty="0">
                <a:latin typeface="Verdana" panose="020B0604030504040204" pitchFamily="34" charset="0"/>
              </a:rPr>
              <a:t>用</a:t>
            </a:r>
            <a:r>
              <a:rPr lang="en-US" altLang="zh-CN" dirty="0">
                <a:latin typeface="Verdana" panose="020B0604030504040204" pitchFamily="34" charset="0"/>
                <a:ea typeface="Verdana" panose="020B0604030504040204" pitchFamily="34" charset="0"/>
              </a:rPr>
              <a:t>Max-pooling</a:t>
            </a:r>
            <a:r>
              <a:rPr lang="zh-CN" altLang="en-US" dirty="0">
                <a:latin typeface="Verdana" panose="020B0604030504040204" pitchFamily="34" charset="0"/>
              </a:rPr>
              <a:t>实</a:t>
            </a:r>
            <a:r>
              <a:rPr lang="zh-CN" altLang="en-US" dirty="0" smtClean="0">
                <a:latin typeface="Verdana" panose="020B0604030504040204" pitchFamily="34" charset="0"/>
              </a:rPr>
              <a:t>现</a:t>
            </a:r>
            <a:endParaRPr lang="en-US" altLang="zh-CN" dirty="0" smtClean="0">
              <a:latin typeface="Verdana" panose="020B0604030504040204" pitchFamily="34" charset="0"/>
              <a:ea typeface="Verdana" panose="020B0604030504040204" pitchFamily="34" charset="0"/>
            </a:endParaRPr>
          </a:p>
          <a:p>
            <a:pPr lvl="1"/>
            <a:r>
              <a:rPr lang="zh-CN" altLang="en-US" dirty="0" smtClean="0">
                <a:latin typeface="Verdana" panose="020B0604030504040204" pitchFamily="34" charset="0"/>
              </a:rPr>
              <a:t>比肩</a:t>
            </a:r>
            <a:r>
              <a:rPr lang="en-US" altLang="zh-CN" dirty="0" err="1" smtClean="0">
                <a:latin typeface="Verdana" panose="020B0604030504040204" pitchFamily="34" charset="0"/>
                <a:ea typeface="Verdana" panose="020B0604030504040204" pitchFamily="34" charset="0"/>
              </a:rPr>
              <a:t>ResNet</a:t>
            </a:r>
            <a:r>
              <a:rPr lang="zh-CN" altLang="en-US" dirty="0" smtClean="0">
                <a:latin typeface="Verdana" panose="020B0604030504040204" pitchFamily="34" charset="0"/>
              </a:rPr>
              <a:t>，</a:t>
            </a:r>
            <a:r>
              <a:rPr lang="en-US" altLang="zh-CN" dirty="0" smtClean="0">
                <a:latin typeface="Verdana" panose="020B0604030504040204" pitchFamily="34" charset="0"/>
                <a:ea typeface="Verdana" panose="020B0604030504040204" pitchFamily="34" charset="0"/>
              </a:rPr>
              <a:t>ICLR2022</a:t>
            </a:r>
            <a:r>
              <a:rPr lang="zh-CN" altLang="en-US" dirty="0" smtClean="0"/>
              <a:t>刚提出，各任务均取得</a:t>
            </a:r>
            <a:r>
              <a:rPr lang="en-US" altLang="zh-CN" dirty="0" smtClean="0"/>
              <a:t>SOTA</a:t>
            </a:r>
          </a:p>
        </p:txBody>
      </p:sp>
      <p:sp>
        <p:nvSpPr>
          <p:cNvPr id="4" name="灯片编号占位符 3"/>
          <p:cNvSpPr>
            <a:spLocks noGrp="1"/>
          </p:cNvSpPr>
          <p:nvPr>
            <p:ph type="sldNum" sz="quarter" idx="13"/>
          </p:nvPr>
        </p:nvSpPr>
        <p:spPr/>
        <p:txBody>
          <a:bodyPr/>
          <a:lstStyle/>
          <a:p>
            <a:fld id="{5FEA4630-3412-4BD3-8048-632181BEA8B9}" type="slidenum">
              <a:rPr lang="zh-CN" altLang="en-US" smtClean="0"/>
              <a:t>27</a:t>
            </a:fld>
            <a:endParaRPr lang="zh-CN" altLang="en-US"/>
          </a:p>
        </p:txBody>
      </p:sp>
      <p:sp>
        <p:nvSpPr>
          <p:cNvPr id="5" name="文本占位符 4"/>
          <p:cNvSpPr>
            <a:spLocks noGrp="1"/>
          </p:cNvSpPr>
          <p:nvPr>
            <p:ph type="body" sz="quarter" idx="14"/>
          </p:nvPr>
        </p:nvSpPr>
        <p:spPr>
          <a:xfrm>
            <a:off x="891538" y="5867400"/>
            <a:ext cx="3070225" cy="184666"/>
          </a:xfrm>
        </p:spPr>
        <p:txBody>
          <a:bodyPr/>
          <a:lstStyle/>
          <a:p>
            <a:endParaRPr lang="zh-CN" altLang="en-US" dirty="0"/>
          </a:p>
        </p:txBody>
      </p:sp>
      <p:pic>
        <p:nvPicPr>
          <p:cNvPr id="6" name="图片 5"/>
          <p:cNvPicPr>
            <a:picLocks noChangeAspect="1"/>
          </p:cNvPicPr>
          <p:nvPr/>
        </p:nvPicPr>
        <p:blipFill>
          <a:blip r:embed="rId2"/>
          <a:stretch>
            <a:fillRect/>
          </a:stretch>
        </p:blipFill>
        <p:spPr>
          <a:xfrm>
            <a:off x="2678619" y="3581400"/>
            <a:ext cx="6888099" cy="3161943"/>
          </a:xfrm>
          <a:prstGeom prst="rect">
            <a:avLst/>
          </a:prstGeom>
        </p:spPr>
      </p:pic>
    </p:spTree>
    <p:extLst>
      <p:ext uri="{BB962C8B-B14F-4D97-AF65-F5344CB8AC3E}">
        <p14:creationId xmlns:p14="http://schemas.microsoft.com/office/powerpoint/2010/main" val="4259325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PointMLP</a:t>
            </a:r>
            <a:r>
              <a:rPr lang="en-US" altLang="zh-CN" dirty="0" smtClean="0"/>
              <a:t>-elite</a:t>
            </a:r>
            <a:endParaRPr lang="zh-CN" altLang="en-US" dirty="0"/>
          </a:p>
        </p:txBody>
      </p:sp>
      <p:sp>
        <p:nvSpPr>
          <p:cNvPr id="3" name="文本占位符 2"/>
          <p:cNvSpPr>
            <a:spLocks noGrp="1"/>
          </p:cNvSpPr>
          <p:nvPr>
            <p:ph type="body" idx="1"/>
          </p:nvPr>
        </p:nvSpPr>
        <p:spPr>
          <a:xfrm>
            <a:off x="891539" y="1219200"/>
            <a:ext cx="10462261" cy="2031325"/>
          </a:xfrm>
        </p:spPr>
        <p:txBody>
          <a:bodyPr/>
          <a:lstStyle/>
          <a:p>
            <a:r>
              <a:rPr lang="zh-CN" altLang="en-US" dirty="0"/>
              <a:t>灵活调整模型规模：减少通道数和级数</a:t>
            </a:r>
            <a:endParaRPr lang="en-US" altLang="zh-CN" dirty="0"/>
          </a:p>
          <a:p>
            <a:pPr lvl="1"/>
            <a:r>
              <a:rPr lang="en-US" altLang="zh-CN" dirty="0"/>
              <a:t>elite</a:t>
            </a:r>
            <a:r>
              <a:rPr lang="zh-CN" altLang="en-US" dirty="0"/>
              <a:t>版</a:t>
            </a:r>
            <a:r>
              <a:rPr lang="zh-CN" altLang="en-US" dirty="0" smtClean="0"/>
              <a:t>本的</a:t>
            </a:r>
            <a:r>
              <a:rPr lang="en-US" altLang="zh-CN" dirty="0" smtClean="0"/>
              <a:t>FC</a:t>
            </a:r>
            <a:r>
              <a:rPr lang="zh-CN" altLang="en-US" dirty="0"/>
              <a:t>层通</a:t>
            </a:r>
            <a:r>
              <a:rPr lang="zh-CN" altLang="en-US" dirty="0" smtClean="0"/>
              <a:t>道数</a:t>
            </a:r>
            <a:r>
              <a:rPr lang="zh-CN" altLang="en-US" dirty="0"/>
              <a:t>减</a:t>
            </a:r>
            <a:r>
              <a:rPr lang="zh-CN" altLang="en-US" dirty="0" smtClean="0"/>
              <a:t>少</a:t>
            </a:r>
            <a:r>
              <a:rPr lang="en-US" altLang="zh-CN" dirty="0" smtClean="0"/>
              <a:t>4</a:t>
            </a:r>
            <a:r>
              <a:rPr lang="zh-CN" altLang="en-US" dirty="0" smtClean="0"/>
              <a:t>倍</a:t>
            </a:r>
            <a:endParaRPr lang="en-US" altLang="zh-CN" dirty="0" smtClean="0"/>
          </a:p>
          <a:p>
            <a:pPr lvl="1"/>
            <a:r>
              <a:rPr lang="en-US" altLang="zh-CN" dirty="0" smtClean="0"/>
              <a:t>elite</a:t>
            </a:r>
            <a:r>
              <a:rPr lang="zh-CN" altLang="en-US" dirty="0"/>
              <a:t>版本</a:t>
            </a:r>
            <a:r>
              <a:rPr lang="en-US" altLang="zh-CN" dirty="0"/>
              <a:t>0.68M</a:t>
            </a:r>
            <a:r>
              <a:rPr lang="zh-CN" altLang="en-US" dirty="0"/>
              <a:t>参数量</a:t>
            </a:r>
            <a:r>
              <a:rPr lang="en-US" altLang="zh-CN" dirty="0"/>
              <a:t>(</a:t>
            </a:r>
            <a:r>
              <a:rPr lang="en-US" altLang="zh-CN" dirty="0" err="1"/>
              <a:t>AlexNet</a:t>
            </a:r>
            <a:r>
              <a:rPr lang="zh-CN" altLang="en-US" dirty="0"/>
              <a:t>的</a:t>
            </a:r>
            <a:r>
              <a:rPr lang="en-US" altLang="zh-CN" dirty="0"/>
              <a:t>1%)</a:t>
            </a:r>
            <a:r>
              <a:rPr lang="zh-CN" altLang="en-US" dirty="0"/>
              <a:t>和</a:t>
            </a:r>
            <a:r>
              <a:rPr lang="en-US" altLang="zh-CN" dirty="0"/>
              <a:t>0.8G</a:t>
            </a:r>
            <a:r>
              <a:rPr lang="zh-CN" altLang="en-US" dirty="0"/>
              <a:t>计算</a:t>
            </a:r>
            <a:r>
              <a:rPr lang="zh-CN" altLang="en-US" dirty="0" smtClean="0"/>
              <a:t>量 </a:t>
            </a:r>
            <a:r>
              <a:rPr lang="en-US" altLang="zh-CN" dirty="0"/>
              <a:t>((1M</a:t>
            </a:r>
            <a:r>
              <a:rPr lang="zh-CN" altLang="en-US" dirty="0"/>
              <a:t>参数量</a:t>
            </a:r>
            <a:r>
              <a:rPr lang="en-US" altLang="zh-CN" dirty="0" smtClean="0"/>
              <a:t>-&gt;</a:t>
            </a:r>
            <a:r>
              <a:rPr lang="en-US" altLang="zh-CN" dirty="0"/>
              <a:t>1</a:t>
            </a:r>
            <a:r>
              <a:rPr lang="en-US" altLang="zh-CN" dirty="0" smtClean="0"/>
              <a:t>G</a:t>
            </a:r>
            <a:r>
              <a:rPr lang="zh-CN" altLang="en-US" dirty="0"/>
              <a:t>计算量</a:t>
            </a:r>
            <a:r>
              <a:rPr lang="en-US" altLang="zh-CN" dirty="0"/>
              <a:t>)</a:t>
            </a:r>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28</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347787" y="2687818"/>
            <a:ext cx="9496425" cy="2115619"/>
          </a:xfrm>
          <a:prstGeom prst="rect">
            <a:avLst/>
          </a:prstGeom>
        </p:spPr>
      </p:pic>
      <p:pic>
        <p:nvPicPr>
          <p:cNvPr id="7" name="图片 6"/>
          <p:cNvPicPr>
            <a:picLocks noChangeAspect="1"/>
          </p:cNvPicPr>
          <p:nvPr/>
        </p:nvPicPr>
        <p:blipFill>
          <a:blip r:embed="rId3"/>
          <a:stretch>
            <a:fillRect/>
          </a:stretch>
        </p:blipFill>
        <p:spPr>
          <a:xfrm>
            <a:off x="1375050" y="4572000"/>
            <a:ext cx="9495238" cy="2200000"/>
          </a:xfrm>
          <a:prstGeom prst="rect">
            <a:avLst/>
          </a:prstGeom>
        </p:spPr>
      </p:pic>
    </p:spTree>
    <p:extLst>
      <p:ext uri="{BB962C8B-B14F-4D97-AF65-F5344CB8AC3E}">
        <p14:creationId xmlns:p14="http://schemas.microsoft.com/office/powerpoint/2010/main" val="31642415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PointMLP</a:t>
            </a:r>
            <a:r>
              <a:rPr lang="en-US" altLang="zh-CN" dirty="0" smtClean="0"/>
              <a:t>-Results</a:t>
            </a:r>
            <a:endParaRPr lang="zh-CN" altLang="en-US" dirty="0"/>
          </a:p>
        </p:txBody>
      </p:sp>
      <p:sp>
        <p:nvSpPr>
          <p:cNvPr id="3" name="文本占位符 2"/>
          <p:cNvSpPr>
            <a:spLocks noGrp="1"/>
          </p:cNvSpPr>
          <p:nvPr>
            <p:ph type="body" idx="1"/>
          </p:nvPr>
        </p:nvSpPr>
        <p:spPr>
          <a:xfrm>
            <a:off x="891539" y="1219200"/>
            <a:ext cx="10462261" cy="479298"/>
          </a:xfrm>
        </p:spPr>
        <p:txBody>
          <a:bodyPr/>
          <a:lstStyle/>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29</a:t>
            </a:fld>
            <a:endParaRPr lang="zh-CN" altLang="en-US"/>
          </a:p>
        </p:txBody>
      </p:sp>
      <p:sp>
        <p:nvSpPr>
          <p:cNvPr id="5" name="文本占位符 4"/>
          <p:cNvSpPr>
            <a:spLocks noGrp="1"/>
          </p:cNvSpPr>
          <p:nvPr>
            <p:ph type="body" sz="quarter" idx="14"/>
          </p:nvPr>
        </p:nvSpPr>
        <p:spPr/>
        <p:txBody>
          <a:bodyPr/>
          <a:lstStyle/>
          <a:p>
            <a:endParaRPr lang="zh-CN" altLang="en-US"/>
          </a:p>
        </p:txBody>
      </p:sp>
      <p:grpSp>
        <p:nvGrpSpPr>
          <p:cNvPr id="9" name="组合 8"/>
          <p:cNvGrpSpPr/>
          <p:nvPr/>
        </p:nvGrpSpPr>
        <p:grpSpPr>
          <a:xfrm>
            <a:off x="762001" y="1697043"/>
            <a:ext cx="4697488" cy="3853239"/>
            <a:chOff x="1447800" y="1697043"/>
            <a:chExt cx="5707875" cy="4682036"/>
          </a:xfrm>
        </p:grpSpPr>
        <p:pic>
          <p:nvPicPr>
            <p:cNvPr id="6" name="图片 5"/>
            <p:cNvPicPr>
              <a:picLocks noChangeAspect="1"/>
            </p:cNvPicPr>
            <p:nvPr/>
          </p:nvPicPr>
          <p:blipFill>
            <a:blip r:embed="rId2"/>
            <a:stretch>
              <a:fillRect/>
            </a:stretch>
          </p:blipFill>
          <p:spPr>
            <a:xfrm>
              <a:off x="1447800" y="1697043"/>
              <a:ext cx="5707875" cy="4374259"/>
            </a:xfrm>
            <a:prstGeom prst="rect">
              <a:avLst/>
            </a:prstGeom>
          </p:spPr>
        </p:pic>
        <p:sp>
          <p:nvSpPr>
            <p:cNvPr id="7" name="文本框 6"/>
            <p:cNvSpPr txBox="1"/>
            <p:nvPr/>
          </p:nvSpPr>
          <p:spPr>
            <a:xfrm>
              <a:off x="2590800" y="6071302"/>
              <a:ext cx="2329484" cy="307777"/>
            </a:xfrm>
            <a:prstGeom prst="rect">
              <a:avLst/>
            </a:prstGeom>
            <a:noFill/>
          </p:spPr>
          <p:txBody>
            <a:bodyPr wrap="none" rtlCol="0">
              <a:spAutoFit/>
            </a:bodyPr>
            <a:lstStyle/>
            <a:p>
              <a:r>
                <a:rPr lang="en-US" altLang="zh-CN" sz="1400" dirty="0" smtClean="0">
                  <a:latin typeface="Verdana" panose="020B0604030504040204" pitchFamily="34" charset="0"/>
                  <a:ea typeface="Verdana" panose="020B0604030504040204" pitchFamily="34" charset="0"/>
                  <a:cs typeface="Adobe Devanagari" panose="02040503050201020203" pitchFamily="18" charset="0"/>
                </a:rPr>
                <a:t>ModelNet40 (1K points)</a:t>
              </a:r>
              <a:endParaRPr lang="zh-CN" altLang="en-US" sz="1400" dirty="0">
                <a:latin typeface="Verdana" panose="020B0604030504040204" pitchFamily="34" charset="0"/>
                <a:cs typeface="Adobe Devanagari" panose="02040503050201020203" pitchFamily="18" charset="0"/>
              </a:endParaRPr>
            </a:p>
          </p:txBody>
        </p:sp>
      </p:grpSp>
      <p:grpSp>
        <p:nvGrpSpPr>
          <p:cNvPr id="11" name="组合 10"/>
          <p:cNvGrpSpPr/>
          <p:nvPr/>
        </p:nvGrpSpPr>
        <p:grpSpPr>
          <a:xfrm>
            <a:off x="5701196" y="2624225"/>
            <a:ext cx="3366604" cy="2888146"/>
            <a:chOff x="7330065" y="2649625"/>
            <a:chExt cx="4328535" cy="3713368"/>
          </a:xfrm>
        </p:grpSpPr>
        <p:pic>
          <p:nvPicPr>
            <p:cNvPr id="8" name="图片 7"/>
            <p:cNvPicPr>
              <a:picLocks noChangeAspect="1"/>
            </p:cNvPicPr>
            <p:nvPr/>
          </p:nvPicPr>
          <p:blipFill>
            <a:blip r:embed="rId3"/>
            <a:stretch>
              <a:fillRect/>
            </a:stretch>
          </p:blipFill>
          <p:spPr>
            <a:xfrm>
              <a:off x="7330065" y="2649625"/>
              <a:ext cx="4328535" cy="3421677"/>
            </a:xfrm>
            <a:prstGeom prst="rect">
              <a:avLst/>
            </a:prstGeom>
          </p:spPr>
        </p:pic>
        <p:sp>
          <p:nvSpPr>
            <p:cNvPr id="10" name="文本框 9"/>
            <p:cNvSpPr txBox="1"/>
            <p:nvPr/>
          </p:nvSpPr>
          <p:spPr>
            <a:xfrm>
              <a:off x="8753084" y="6055216"/>
              <a:ext cx="1478290" cy="307777"/>
            </a:xfrm>
            <a:prstGeom prst="rect">
              <a:avLst/>
            </a:prstGeom>
            <a:noFill/>
          </p:spPr>
          <p:txBody>
            <a:bodyPr wrap="none" rtlCol="0">
              <a:spAutoFit/>
            </a:bodyPr>
            <a:lstStyle/>
            <a:p>
              <a:r>
                <a:rPr lang="en-US" altLang="zh-CN" sz="1400" dirty="0" err="1" smtClean="0">
                  <a:latin typeface="Verdana" panose="020B0604030504040204" pitchFamily="34" charset="0"/>
                  <a:cs typeface="Adobe Devanagari" panose="02040503050201020203" pitchFamily="18" charset="0"/>
                </a:rPr>
                <a:t>ScanObjectNN</a:t>
              </a:r>
              <a:endParaRPr lang="zh-CN" altLang="en-US" sz="1400" dirty="0">
                <a:latin typeface="Verdana" panose="020B0604030504040204" pitchFamily="34" charset="0"/>
                <a:cs typeface="Adobe Devanagari" panose="02040503050201020203" pitchFamily="18" charset="0"/>
              </a:endParaRPr>
            </a:p>
          </p:txBody>
        </p:sp>
      </p:grpSp>
      <p:grpSp>
        <p:nvGrpSpPr>
          <p:cNvPr id="14" name="组合 13"/>
          <p:cNvGrpSpPr/>
          <p:nvPr/>
        </p:nvGrpSpPr>
        <p:grpSpPr>
          <a:xfrm>
            <a:off x="9530490" y="2354783"/>
            <a:ext cx="1823310" cy="3225985"/>
            <a:chOff x="9067800" y="2354783"/>
            <a:chExt cx="1823310" cy="3225985"/>
          </a:xfrm>
        </p:grpSpPr>
        <p:pic>
          <p:nvPicPr>
            <p:cNvPr id="12" name="图片 11"/>
            <p:cNvPicPr>
              <a:picLocks noChangeAspect="1"/>
            </p:cNvPicPr>
            <p:nvPr/>
          </p:nvPicPr>
          <p:blipFill>
            <a:blip r:embed="rId4"/>
            <a:stretch>
              <a:fillRect/>
            </a:stretch>
          </p:blipFill>
          <p:spPr>
            <a:xfrm>
              <a:off x="9067800" y="2354783"/>
              <a:ext cx="1823310" cy="2930719"/>
            </a:xfrm>
            <a:prstGeom prst="rect">
              <a:avLst/>
            </a:prstGeom>
          </p:spPr>
        </p:pic>
        <p:sp>
          <p:nvSpPr>
            <p:cNvPr id="13" name="文本框 12"/>
            <p:cNvSpPr txBox="1"/>
            <p:nvPr/>
          </p:nvSpPr>
          <p:spPr>
            <a:xfrm>
              <a:off x="9268940" y="5272991"/>
              <a:ext cx="1421030" cy="307777"/>
            </a:xfrm>
            <a:prstGeom prst="rect">
              <a:avLst/>
            </a:prstGeom>
            <a:noFill/>
          </p:spPr>
          <p:txBody>
            <a:bodyPr wrap="none" rtlCol="0">
              <a:spAutoFit/>
            </a:bodyPr>
            <a:lstStyle/>
            <a:p>
              <a:r>
                <a:rPr lang="en-US" altLang="zh-CN" sz="1400" dirty="0" err="1" smtClean="0">
                  <a:latin typeface="Verdana" panose="020B0604030504040204" pitchFamily="34" charset="0"/>
                  <a:cs typeface="Adobe Devanagari" panose="02040503050201020203" pitchFamily="18" charset="0"/>
                </a:rPr>
                <a:t>ShapeNetPart</a:t>
              </a:r>
              <a:endParaRPr lang="zh-CN" altLang="en-US" sz="1400" dirty="0">
                <a:latin typeface="Verdana" panose="020B0604030504040204" pitchFamily="34" charset="0"/>
                <a:cs typeface="Adobe Devanagari" panose="02040503050201020203" pitchFamily="18" charset="0"/>
              </a:endParaRPr>
            </a:p>
          </p:txBody>
        </p:sp>
      </p:grpSp>
    </p:spTree>
    <p:extLst>
      <p:ext uri="{BB962C8B-B14F-4D97-AF65-F5344CB8AC3E}">
        <p14:creationId xmlns:p14="http://schemas.microsoft.com/office/powerpoint/2010/main" val="312626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 Cloud</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3</a:t>
            </a:fld>
            <a:endParaRPr lang="zh-CN" altLang="en-US"/>
          </a:p>
        </p:txBody>
      </p:sp>
      <p:sp>
        <p:nvSpPr>
          <p:cNvPr id="5" name="文本占位符 4"/>
          <p:cNvSpPr>
            <a:spLocks noGrp="1"/>
          </p:cNvSpPr>
          <p:nvPr>
            <p:ph type="body" sz="quarter" idx="14"/>
          </p:nvPr>
        </p:nvSpPr>
        <p:spPr/>
        <p:txBody>
          <a:bodyPr/>
          <a:lstStyle/>
          <a:p>
            <a:endParaRPr lang="zh-CN" altLang="en-US"/>
          </a:p>
        </p:txBody>
      </p:sp>
      <p:grpSp>
        <p:nvGrpSpPr>
          <p:cNvPr id="13" name="组合 12"/>
          <p:cNvGrpSpPr/>
          <p:nvPr/>
        </p:nvGrpSpPr>
        <p:grpSpPr>
          <a:xfrm>
            <a:off x="4535784" y="1647507"/>
            <a:ext cx="7131915" cy="3794875"/>
            <a:chOff x="2819400" y="1616813"/>
            <a:chExt cx="7694526" cy="4404475"/>
          </a:xfrm>
        </p:grpSpPr>
        <p:pic>
          <p:nvPicPr>
            <p:cNvPr id="6" name="图片 5"/>
            <p:cNvPicPr/>
            <p:nvPr/>
          </p:nvPicPr>
          <p:blipFill rotWithShape="1">
            <a:blip r:embed="rId2"/>
            <a:srcRect t="679"/>
            <a:stretch>
              <a:fillRect/>
            </a:stretch>
          </p:blipFill>
          <p:spPr>
            <a:xfrm>
              <a:off x="2819400" y="1616813"/>
              <a:ext cx="7694526" cy="4404475"/>
            </a:xfrm>
            <a:prstGeom prst="rect">
              <a:avLst/>
            </a:prstGeom>
          </p:spPr>
        </p:pic>
        <p:sp>
          <p:nvSpPr>
            <p:cNvPr id="7" name="矩形 6"/>
            <p:cNvSpPr/>
            <p:nvPr/>
          </p:nvSpPr>
          <p:spPr>
            <a:xfrm>
              <a:off x="4876801" y="4958825"/>
              <a:ext cx="2971800" cy="943053"/>
            </a:xfrm>
            <a:prstGeom prst="rect">
              <a:avLst/>
            </a:prstGeom>
          </p:spPr>
          <p:txBody>
            <a:bodyPr wrap="square">
              <a:spAutoFit/>
            </a:bodyPr>
            <a:lstStyle/>
            <a:p>
              <a:pPr fontAlgn="base">
                <a:lnSpc>
                  <a:spcPct val="130000"/>
                </a:lnSpc>
              </a:pPr>
              <a:r>
                <a:rPr lang="en-US" altLang="zh-CN" dirty="0">
                  <a:solidFill>
                    <a:srgbClr val="333333"/>
                  </a:solidFill>
                  <a:latin typeface="Verdana" panose="020B0604030504040204" pitchFamily="34" charset="0"/>
                  <a:ea typeface="Verdana" panose="020B0604030504040204" pitchFamily="34" charset="0"/>
                </a:rPr>
                <a:t>       </a:t>
              </a:r>
              <a:r>
                <a:rPr lang="zh-CN" altLang="en-US" dirty="0">
                  <a:solidFill>
                    <a:srgbClr val="FF0000"/>
                  </a:solidFill>
                  <a:latin typeface="Verdana" panose="020B0604030504040204" pitchFamily="34" charset="0"/>
                </a:rPr>
                <a:t>简单表示</a:t>
              </a:r>
              <a:endParaRPr lang="en-US" altLang="zh-CN" dirty="0">
                <a:solidFill>
                  <a:srgbClr val="FF0000"/>
                </a:solidFill>
                <a:latin typeface="Verdana" panose="020B0604030504040204" pitchFamily="34" charset="0"/>
                <a:ea typeface="Verdana" panose="020B0604030504040204" pitchFamily="34" charset="0"/>
              </a:endParaRPr>
            </a:p>
            <a:p>
              <a:pPr fontAlgn="base">
                <a:lnSpc>
                  <a:spcPct val="130000"/>
                </a:lnSpc>
              </a:pPr>
              <a:r>
                <a:rPr lang="en-US" altLang="zh-CN" dirty="0" smtClean="0">
                  <a:solidFill>
                    <a:srgbClr val="FF0000"/>
                  </a:solidFill>
                  <a:latin typeface="Verdana" panose="020B0604030504040204" pitchFamily="34" charset="0"/>
                  <a:ea typeface="Verdana" panose="020B0604030504040204" pitchFamily="34" charset="0"/>
                </a:rPr>
                <a:t>N*</a:t>
              </a:r>
              <a:r>
                <a:rPr lang="en-US" altLang="zh-CN" dirty="0">
                  <a:solidFill>
                    <a:srgbClr val="FF0000"/>
                  </a:solidFill>
                  <a:latin typeface="Verdana" panose="020B0604030504040204" pitchFamily="34" charset="0"/>
                  <a:ea typeface="Verdana" panose="020B0604030504040204" pitchFamily="34" charset="0"/>
                </a:rPr>
                <a:t>(</a:t>
              </a:r>
              <a:r>
                <a:rPr lang="en-US" altLang="zh-CN" dirty="0" smtClean="0">
                  <a:solidFill>
                    <a:srgbClr val="FF0000"/>
                  </a:solidFill>
                  <a:latin typeface="Verdana" panose="020B0604030504040204" pitchFamily="34" charset="0"/>
                  <a:ea typeface="Verdana" panose="020B0604030504040204" pitchFamily="34" charset="0"/>
                </a:rPr>
                <a:t>x, y, z, color)</a:t>
              </a:r>
              <a:endParaRPr lang="zh-CN" altLang="en-US" dirty="0">
                <a:solidFill>
                  <a:srgbClr val="FF0000"/>
                </a:solidFill>
                <a:latin typeface="Verdana" panose="020B0604030504040204" pitchFamily="34" charset="0"/>
              </a:endParaRPr>
            </a:p>
          </p:txBody>
        </p:sp>
        <p:sp>
          <p:nvSpPr>
            <p:cNvPr id="8" name="矩形 7"/>
            <p:cNvSpPr/>
            <p:nvPr/>
          </p:nvSpPr>
          <p:spPr>
            <a:xfrm>
              <a:off x="3993897" y="3276600"/>
              <a:ext cx="1569660" cy="418833"/>
            </a:xfrm>
            <a:prstGeom prst="rect">
              <a:avLst/>
            </a:prstGeom>
          </p:spPr>
          <p:txBody>
            <a:bodyPr wrap="none">
              <a:spAutoFit/>
            </a:bodyPr>
            <a:lstStyle/>
            <a:p>
              <a:pPr fontAlgn="base">
                <a:lnSpc>
                  <a:spcPct val="130000"/>
                </a:lnSpc>
              </a:pPr>
              <a:r>
                <a:rPr lang="zh-CN" altLang="en-US" dirty="0">
                  <a:solidFill>
                    <a:srgbClr val="FF0000"/>
                  </a:solidFill>
                  <a:latin typeface="Verdana" panose="020B0604030504040204" pitchFamily="34" charset="0"/>
                </a:rPr>
                <a:t>原始采集数据</a:t>
              </a:r>
              <a:endParaRPr lang="en-US" altLang="zh-CN" dirty="0">
                <a:solidFill>
                  <a:srgbClr val="FF0000"/>
                </a:solidFill>
                <a:latin typeface="Verdana" panose="020B0604030504040204" pitchFamily="34" charset="0"/>
                <a:ea typeface="Verdana" panose="020B0604030504040204" pitchFamily="34" charset="0"/>
              </a:endParaRPr>
            </a:p>
          </p:txBody>
        </p:sp>
        <p:sp>
          <p:nvSpPr>
            <p:cNvPr id="9" name="矩形 8"/>
            <p:cNvSpPr/>
            <p:nvPr/>
          </p:nvSpPr>
          <p:spPr>
            <a:xfrm>
              <a:off x="6934200" y="3352800"/>
              <a:ext cx="1433406" cy="408766"/>
            </a:xfrm>
            <a:prstGeom prst="rect">
              <a:avLst/>
            </a:prstGeom>
          </p:spPr>
          <p:txBody>
            <a:bodyPr wrap="none">
              <a:spAutoFit/>
            </a:bodyPr>
            <a:lstStyle/>
            <a:p>
              <a:pPr fontAlgn="base">
                <a:lnSpc>
                  <a:spcPct val="130000"/>
                </a:lnSpc>
              </a:pPr>
              <a:r>
                <a:rPr lang="zh-CN" altLang="en-US" dirty="0">
                  <a:solidFill>
                    <a:srgbClr val="FF0000"/>
                  </a:solidFill>
                  <a:latin typeface="Verdana" panose="020B0604030504040204" pitchFamily="34" charset="0"/>
                </a:rPr>
                <a:t>捕获</a:t>
              </a:r>
              <a:r>
                <a:rPr lang="en-US" altLang="zh-CN" dirty="0">
                  <a:solidFill>
                    <a:srgbClr val="FF0000"/>
                  </a:solidFill>
                  <a:latin typeface="Verdana" panose="020B0604030504040204" pitchFamily="34" charset="0"/>
                  <a:ea typeface="Verdana" panose="020B0604030504040204" pitchFamily="34" charset="0"/>
                </a:rPr>
                <a:t>3D</a:t>
              </a:r>
              <a:r>
                <a:rPr lang="zh-CN" altLang="en-US" dirty="0">
                  <a:solidFill>
                    <a:srgbClr val="FF0000"/>
                  </a:solidFill>
                  <a:latin typeface="Verdana" panose="020B0604030504040204" pitchFamily="34" charset="0"/>
                </a:rPr>
                <a:t>形状</a:t>
              </a:r>
            </a:p>
          </p:txBody>
        </p:sp>
      </p:grpSp>
      <p:pic>
        <p:nvPicPr>
          <p:cNvPr id="12" name="图片 11"/>
          <p:cNvPicPr>
            <a:picLocks noChangeAspect="1"/>
          </p:cNvPicPr>
          <p:nvPr/>
        </p:nvPicPr>
        <p:blipFill>
          <a:blip r:embed="rId3"/>
          <a:stretch>
            <a:fillRect/>
          </a:stretch>
        </p:blipFill>
        <p:spPr>
          <a:xfrm>
            <a:off x="878908" y="2667000"/>
            <a:ext cx="3724798" cy="2246399"/>
          </a:xfrm>
          <a:prstGeom prst="rect">
            <a:avLst/>
          </a:prstGeom>
        </p:spPr>
      </p:pic>
    </p:spTree>
    <p:extLst>
      <p:ext uri="{BB962C8B-B14F-4D97-AF65-F5344CB8AC3E}">
        <p14:creationId xmlns:p14="http://schemas.microsoft.com/office/powerpoint/2010/main" val="3846474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DGCNN-Motivations</a:t>
            </a:r>
            <a:endParaRPr lang="zh-CN" altLang="en-US" dirty="0"/>
          </a:p>
        </p:txBody>
      </p:sp>
      <p:sp>
        <p:nvSpPr>
          <p:cNvPr id="7" name="文本占位符 6"/>
          <p:cNvSpPr>
            <a:spLocks noGrp="1"/>
          </p:cNvSpPr>
          <p:nvPr>
            <p:ph type="body" idx="1"/>
          </p:nvPr>
        </p:nvSpPr>
        <p:spPr>
          <a:xfrm>
            <a:off x="891539" y="1219200"/>
            <a:ext cx="10462261" cy="2769989"/>
          </a:xfrm>
        </p:spPr>
        <p:txBody>
          <a:bodyPr/>
          <a:lstStyle/>
          <a:p>
            <a:r>
              <a:rPr lang="zh-CN" altLang="en-US" dirty="0" smtClean="0"/>
              <a:t>点云中点是离散的</a:t>
            </a:r>
            <a:endParaRPr lang="en-US" altLang="zh-CN" dirty="0" smtClean="0"/>
          </a:p>
          <a:p>
            <a:r>
              <a:rPr lang="zh-CN" altLang="en-US" dirty="0" smtClean="0"/>
              <a:t>点之间的关联是有实际意义的</a:t>
            </a:r>
            <a:endParaRPr lang="en-US" altLang="zh-CN" dirty="0" smtClean="0"/>
          </a:p>
          <a:p>
            <a:r>
              <a:rPr lang="zh-CN" altLang="en-US" dirty="0" smtClean="0"/>
              <a:t>建立点云中点与点之间的拓扑关系可以增强特征提取能力</a:t>
            </a:r>
            <a:endParaRPr lang="en-US" altLang="zh-CN" dirty="0" smtClean="0"/>
          </a:p>
          <a:p>
            <a:endParaRPr lang="en-US" altLang="zh-CN" dirty="0" smtClean="0"/>
          </a:p>
          <a:p>
            <a:endParaRPr lang="zh-CN" altLang="en-US" dirty="0"/>
          </a:p>
        </p:txBody>
      </p:sp>
      <p:sp>
        <p:nvSpPr>
          <p:cNvPr id="8" name="文本占位符 7"/>
          <p:cNvSpPr>
            <a:spLocks noGrp="1"/>
          </p:cNvSpPr>
          <p:nvPr>
            <p:ph type="body" sz="quarter" idx="14"/>
          </p:nvPr>
        </p:nvSpPr>
        <p:spPr>
          <a:xfrm>
            <a:off x="891538" y="5867400"/>
            <a:ext cx="10462262" cy="369332"/>
          </a:xfrm>
        </p:spPr>
        <p:txBody>
          <a:bodyPr/>
          <a:lstStyle/>
          <a:p>
            <a:r>
              <a:rPr lang="en-US" altLang="zh-CN" dirty="0"/>
              <a:t>Y. Wang, Y. Sun, Z. Liu, S. E. </a:t>
            </a:r>
            <a:r>
              <a:rPr lang="en-US" altLang="zh-CN" dirty="0" err="1"/>
              <a:t>Sarma</a:t>
            </a:r>
            <a:r>
              <a:rPr lang="en-US" altLang="zh-CN" dirty="0"/>
              <a:t>, M. M. Bronstein, and J. M. Solomon, “Dynamic graph CNN for learning on point clouds,” </a:t>
            </a:r>
            <a:r>
              <a:rPr lang="en-US" altLang="zh-CN" i="1" dirty="0"/>
              <a:t>ACM Transactions on Graphics</a:t>
            </a:r>
            <a:r>
              <a:rPr lang="en-US" altLang="zh-CN" dirty="0"/>
              <a:t>, vol. 38, no. 5, pp. 1–12, </a:t>
            </a:r>
            <a:r>
              <a:rPr lang="en-US" altLang="zh-CN" dirty="0" smtClean="0"/>
              <a:t>Oct. 2019</a:t>
            </a:r>
            <a:r>
              <a:rPr lang="en-US" altLang="zh-CN" dirty="0"/>
              <a:t>. </a:t>
            </a:r>
            <a:r>
              <a:rPr lang="en-US" altLang="zh-CN" dirty="0" smtClean="0"/>
              <a:t>(Cited by 2318)</a:t>
            </a:r>
            <a:endParaRPr lang="zh-CN" altLang="en-US" dirty="0"/>
          </a:p>
        </p:txBody>
      </p:sp>
      <p:pic>
        <p:nvPicPr>
          <p:cNvPr id="5" name="图片 4"/>
          <p:cNvPicPr>
            <a:picLocks noChangeAspect="1"/>
          </p:cNvPicPr>
          <p:nvPr/>
        </p:nvPicPr>
        <p:blipFill rotWithShape="1">
          <a:blip r:embed="rId2"/>
          <a:srcRect l="30665" r="43212" b="68175"/>
          <a:stretch/>
        </p:blipFill>
        <p:spPr>
          <a:xfrm>
            <a:off x="2971800" y="3276600"/>
            <a:ext cx="3545666" cy="2260205"/>
          </a:xfrm>
          <a:prstGeom prst="rect">
            <a:avLst/>
          </a:prstGeom>
        </p:spPr>
      </p:pic>
    </p:spTree>
    <p:extLst>
      <p:ext uri="{BB962C8B-B14F-4D97-AF65-F5344CB8AC3E}">
        <p14:creationId xmlns:p14="http://schemas.microsoft.com/office/powerpoint/2010/main" val="2580102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DGCNN-Solution: </a:t>
            </a:r>
            <a:r>
              <a:rPr lang="en-US" altLang="zh-CN" dirty="0" err="1" smtClean="0"/>
              <a:t>EdgeConv</a:t>
            </a:r>
            <a:endParaRPr lang="zh-CN" altLang="en-US" dirty="0"/>
          </a:p>
        </p:txBody>
      </p:sp>
      <p:sp>
        <p:nvSpPr>
          <p:cNvPr id="7" name="文本占位符 6"/>
          <p:cNvSpPr>
            <a:spLocks noGrp="1"/>
          </p:cNvSpPr>
          <p:nvPr>
            <p:ph type="body" idx="1"/>
          </p:nvPr>
        </p:nvSpPr>
        <p:spPr>
          <a:xfrm>
            <a:off x="891539" y="1219200"/>
            <a:ext cx="10462261" cy="4062651"/>
          </a:xfrm>
        </p:spPr>
        <p:txBody>
          <a:bodyPr/>
          <a:lstStyle/>
          <a:p>
            <a:r>
              <a:rPr lang="en-US" altLang="zh-CN" dirty="0" err="1"/>
              <a:t>EdgeConv</a:t>
            </a:r>
            <a:r>
              <a:rPr lang="zh-CN" altLang="en-US" dirty="0"/>
              <a:t>在网络的每一层上动态构建图结构，将每一点作为中心点来表征其与各个邻点的</a:t>
            </a:r>
            <a:r>
              <a:rPr lang="en-US" altLang="zh-CN" dirty="0"/>
              <a:t>edge feature</a:t>
            </a:r>
            <a:r>
              <a:rPr lang="zh-CN" altLang="en-US" dirty="0"/>
              <a:t>，再将这些特征聚合从而获得该点的新表</a:t>
            </a:r>
            <a:r>
              <a:rPr lang="zh-CN" altLang="en-US" dirty="0" smtClean="0"/>
              <a:t>征</a:t>
            </a:r>
            <a:endParaRPr lang="en-US" altLang="zh-CN" dirty="0" smtClean="0"/>
          </a:p>
          <a:p>
            <a:pPr lvl="1"/>
            <a:r>
              <a:rPr lang="en-US" altLang="zh-CN" dirty="0" err="1" smtClean="0"/>
              <a:t>EdgeConv</a:t>
            </a:r>
            <a:r>
              <a:rPr lang="zh-CN" altLang="en-US" dirty="0" smtClean="0"/>
              <a:t>（边卷积）实</a:t>
            </a:r>
            <a:r>
              <a:rPr lang="zh-CN" altLang="en-US" dirty="0"/>
              <a:t>现的实际就是通过构建局部邻域（这种局部邻域既可以建立在坐标空间，也可以建立在特征空间），对每个点表</a:t>
            </a:r>
            <a:r>
              <a:rPr lang="zh-CN" altLang="en-US" dirty="0" smtClean="0"/>
              <a:t>征</a:t>
            </a:r>
            <a:endParaRPr lang="en-US" altLang="zh-CN" dirty="0" smtClean="0"/>
          </a:p>
          <a:p>
            <a:pPr lvl="1"/>
            <a:r>
              <a:rPr lang="zh-CN" altLang="en-US" dirty="0"/>
              <a:t>将多个</a:t>
            </a:r>
            <a:r>
              <a:rPr lang="en-US" altLang="zh-CN" dirty="0" err="1"/>
              <a:t>EdgeConv</a:t>
            </a:r>
            <a:r>
              <a:rPr lang="zh-CN" altLang="en-US" dirty="0"/>
              <a:t>模块首尾相接不断堆叠也就是为了获得多层次、具有更加丰富语义的表</a:t>
            </a:r>
            <a:r>
              <a:rPr lang="zh-CN" altLang="en-US" dirty="0" smtClean="0"/>
              <a:t>征，</a:t>
            </a:r>
            <a:r>
              <a:rPr lang="en-US" altLang="zh-CN" dirty="0" err="1" smtClean="0"/>
              <a:t>EdgeConv</a:t>
            </a:r>
            <a:r>
              <a:rPr lang="zh-CN" altLang="en-US" dirty="0" smtClean="0"/>
              <a:t>输入</a:t>
            </a:r>
            <a:r>
              <a:rPr lang="en-US" altLang="zh-CN" i="1" dirty="0" smtClean="0"/>
              <a:t>N*F</a:t>
            </a:r>
            <a:r>
              <a:rPr lang="zh-CN" altLang="en-US" dirty="0" smtClean="0"/>
              <a:t>，输出</a:t>
            </a:r>
            <a:r>
              <a:rPr lang="en-US" altLang="zh-CN" i="1" dirty="0" smtClean="0"/>
              <a:t>N*F</a:t>
            </a:r>
            <a:r>
              <a:rPr lang="en-US" altLang="zh-CN" i="1" baseline="30000" dirty="0" smtClean="0"/>
              <a:t>1</a:t>
            </a:r>
          </a:p>
          <a:p>
            <a:endParaRPr lang="en-US" altLang="zh-CN" dirty="0" smtClean="0"/>
          </a:p>
          <a:p>
            <a:endParaRPr lang="zh-CN" altLang="en-US" dirty="0"/>
          </a:p>
        </p:txBody>
      </p:sp>
      <p:pic>
        <p:nvPicPr>
          <p:cNvPr id="2" name="图片 1"/>
          <p:cNvPicPr>
            <a:picLocks noChangeAspect="1"/>
          </p:cNvPicPr>
          <p:nvPr/>
        </p:nvPicPr>
        <p:blipFill>
          <a:blip r:embed="rId2"/>
          <a:stretch>
            <a:fillRect/>
          </a:stretch>
        </p:blipFill>
        <p:spPr>
          <a:xfrm>
            <a:off x="2971800" y="4038600"/>
            <a:ext cx="6858000" cy="2239347"/>
          </a:xfrm>
          <a:prstGeom prst="rect">
            <a:avLst/>
          </a:prstGeom>
        </p:spPr>
      </p:pic>
      <p:sp>
        <p:nvSpPr>
          <p:cNvPr id="10" name="文本占位符 9"/>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4129389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DGCNN-Solution: </a:t>
            </a:r>
            <a:r>
              <a:rPr lang="en-US" altLang="zh-CN" dirty="0" err="1" smtClean="0"/>
              <a:t>EdgeConv</a:t>
            </a:r>
            <a:endParaRPr lang="zh-CN" altLang="en-US" dirty="0"/>
          </a:p>
        </p:txBody>
      </p:sp>
      <p:sp>
        <p:nvSpPr>
          <p:cNvPr id="7" name="文本占位符 6"/>
          <p:cNvSpPr>
            <a:spLocks noGrp="1"/>
          </p:cNvSpPr>
          <p:nvPr>
            <p:ph type="body" idx="1"/>
          </p:nvPr>
        </p:nvSpPr>
        <p:spPr>
          <a:xfrm>
            <a:off x="891539" y="1219200"/>
            <a:ext cx="10462261" cy="4985980"/>
          </a:xfrm>
        </p:spPr>
        <p:txBody>
          <a:bodyPr/>
          <a:lstStyle/>
          <a:p>
            <a:r>
              <a:rPr lang="en-US" altLang="zh-CN" dirty="0" smtClean="0"/>
              <a:t>Step1: </a:t>
            </a:r>
            <a:r>
              <a:rPr lang="zh-CN" altLang="en-US" dirty="0" smtClean="0"/>
              <a:t>构建图结构</a:t>
            </a:r>
            <a:endParaRPr lang="en-US" altLang="zh-CN" dirty="0" smtClean="0"/>
          </a:p>
          <a:p>
            <a:pPr lvl="1"/>
            <a:r>
              <a:rPr lang="zh-CN" altLang="en-US" dirty="0" smtClean="0"/>
              <a:t>顶点就是点云中各个点</a:t>
            </a:r>
            <a:endParaRPr lang="en-US" altLang="zh-CN" dirty="0" smtClean="0"/>
          </a:p>
          <a:p>
            <a:pPr lvl="1"/>
            <a:r>
              <a:rPr lang="zh-CN" altLang="en-US" dirty="0"/>
              <a:t>边是通过对每个点</a:t>
            </a:r>
            <a:r>
              <a:rPr lang="en-US" altLang="zh-CN" dirty="0"/>
              <a:t>KNN</a:t>
            </a:r>
            <a:r>
              <a:rPr lang="zh-CN" altLang="en-US" dirty="0"/>
              <a:t>，连接其</a:t>
            </a:r>
            <a:r>
              <a:rPr lang="en-US" altLang="zh-CN" dirty="0"/>
              <a:t>K</a:t>
            </a:r>
            <a:r>
              <a:rPr lang="zh-CN" altLang="en-US" dirty="0"/>
              <a:t>近</a:t>
            </a:r>
            <a:r>
              <a:rPr lang="zh-CN" altLang="en-US" dirty="0" smtClean="0"/>
              <a:t>邻来构建（</a:t>
            </a:r>
            <a:r>
              <a:rPr lang="en-US" altLang="zh-CN" dirty="0" err="1"/>
              <a:t>PointNet</a:t>
            </a:r>
            <a:r>
              <a:rPr lang="zh-CN" altLang="en-US" dirty="0"/>
              <a:t>可以看成是在</a:t>
            </a:r>
            <a:r>
              <a:rPr lang="en-US" altLang="zh-CN" dirty="0"/>
              <a:t>KNN</a:t>
            </a:r>
            <a:r>
              <a:rPr lang="zh-CN" altLang="en-US" dirty="0"/>
              <a:t>时设置</a:t>
            </a:r>
            <a:r>
              <a:rPr lang="en-US" altLang="zh-CN" dirty="0"/>
              <a:t>k=1</a:t>
            </a:r>
            <a:r>
              <a:rPr lang="zh-CN" altLang="en-US" dirty="0"/>
              <a:t>的情</a:t>
            </a:r>
            <a:r>
              <a:rPr lang="zh-CN" altLang="en-US" dirty="0" smtClean="0"/>
              <a:t>况</a:t>
            </a:r>
            <a:r>
              <a:rPr lang="en-US" altLang="zh-CN" dirty="0" smtClean="0"/>
              <a:t>)</a:t>
            </a:r>
          </a:p>
          <a:p>
            <a:r>
              <a:rPr lang="en-US" altLang="zh-CN" dirty="0" smtClean="0"/>
              <a:t>Step2: </a:t>
            </a:r>
            <a:r>
              <a:rPr lang="zh-CN" altLang="en-US" dirty="0" smtClean="0"/>
              <a:t>计算</a:t>
            </a:r>
            <a:r>
              <a:rPr lang="en-US" altLang="zh-CN" dirty="0" smtClean="0"/>
              <a:t>edge feature</a:t>
            </a:r>
            <a:r>
              <a:rPr lang="zh-CN" altLang="en-US" dirty="0" smtClean="0"/>
              <a:t>（边表征）</a:t>
            </a:r>
            <a:endParaRPr lang="en-US" altLang="zh-CN" dirty="0" smtClean="0"/>
          </a:p>
          <a:p>
            <a:pPr lvl="1"/>
            <a:r>
              <a:rPr lang="zh-CN" altLang="en-US" dirty="0" smtClean="0"/>
              <a:t>既考虑本身</a:t>
            </a:r>
            <a:r>
              <a:rPr lang="en-US" altLang="zh-CN" dirty="0" smtClean="0"/>
              <a:t>xi</a:t>
            </a:r>
            <a:r>
              <a:rPr lang="zh-CN" altLang="en-US" dirty="0" smtClean="0"/>
              <a:t>， 又考虑了邻域信息</a:t>
            </a:r>
            <a:r>
              <a:rPr lang="en-US" altLang="zh-CN" dirty="0" err="1" smtClean="0"/>
              <a:t>xj</a:t>
            </a:r>
            <a:r>
              <a:rPr lang="en-US" altLang="zh-CN" dirty="0" smtClean="0"/>
              <a:t>-xi</a:t>
            </a:r>
          </a:p>
          <a:p>
            <a:r>
              <a:rPr lang="en-US" altLang="zh-CN" dirty="0" smtClean="0"/>
              <a:t>Step3:</a:t>
            </a:r>
            <a:r>
              <a:rPr lang="zh-CN" altLang="en-US" dirty="0"/>
              <a:t>聚合</a:t>
            </a:r>
            <a:r>
              <a:rPr lang="en-US" altLang="zh-CN" dirty="0"/>
              <a:t>edge feature</a:t>
            </a:r>
            <a:r>
              <a:rPr lang="zh-CN" altLang="en-US" dirty="0"/>
              <a:t>，对其对应的中心点表征新的特</a:t>
            </a:r>
            <a:r>
              <a:rPr lang="zh-CN" altLang="en-US" dirty="0" smtClean="0"/>
              <a:t>征</a:t>
            </a:r>
            <a:endParaRPr lang="en-US" altLang="zh-CN" dirty="0" smtClean="0"/>
          </a:p>
          <a:p>
            <a:pPr lvl="1"/>
            <a:r>
              <a:rPr lang="en-US" altLang="zh-CN" dirty="0" smtClean="0"/>
              <a:t>Max pooling</a:t>
            </a:r>
          </a:p>
          <a:p>
            <a:pPr lvl="1"/>
            <a:endParaRPr lang="en-US" altLang="zh-CN" dirty="0" smtClean="0"/>
          </a:p>
          <a:p>
            <a:endParaRPr lang="zh-CN" altLang="en-US" dirty="0"/>
          </a:p>
        </p:txBody>
      </p:sp>
      <p:sp>
        <p:nvSpPr>
          <p:cNvPr id="3" name="文本占位符 2"/>
          <p:cNvSpPr>
            <a:spLocks noGrp="1"/>
          </p:cNvSpPr>
          <p:nvPr>
            <p:ph type="body" sz="quarter" idx="14"/>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400371" y="3034642"/>
            <a:ext cx="4953429" cy="990686"/>
          </a:xfrm>
          <a:prstGeom prst="rect">
            <a:avLst/>
          </a:prstGeom>
        </p:spPr>
      </p:pic>
      <p:pic>
        <p:nvPicPr>
          <p:cNvPr id="5" name="图片 4"/>
          <p:cNvPicPr>
            <a:picLocks noChangeAspect="1"/>
          </p:cNvPicPr>
          <p:nvPr/>
        </p:nvPicPr>
        <p:blipFill>
          <a:blip r:embed="rId3"/>
          <a:stretch>
            <a:fillRect/>
          </a:stretch>
        </p:blipFill>
        <p:spPr>
          <a:xfrm>
            <a:off x="3352800" y="4788385"/>
            <a:ext cx="1676400" cy="477852"/>
          </a:xfrm>
          <a:prstGeom prst="rect">
            <a:avLst/>
          </a:prstGeom>
        </p:spPr>
      </p:pic>
      <p:pic>
        <p:nvPicPr>
          <p:cNvPr id="9" name="图片 8"/>
          <p:cNvPicPr>
            <a:picLocks noChangeAspect="1"/>
          </p:cNvPicPr>
          <p:nvPr/>
        </p:nvPicPr>
        <p:blipFill>
          <a:blip r:embed="rId4"/>
          <a:stretch>
            <a:fillRect/>
          </a:stretch>
        </p:blipFill>
        <p:spPr>
          <a:xfrm>
            <a:off x="5410199" y="4868112"/>
            <a:ext cx="5342889" cy="1744617"/>
          </a:xfrm>
          <a:prstGeom prst="rect">
            <a:avLst/>
          </a:prstGeom>
        </p:spPr>
      </p:pic>
    </p:spTree>
    <p:extLst>
      <p:ext uri="{BB962C8B-B14F-4D97-AF65-F5344CB8AC3E}">
        <p14:creationId xmlns:p14="http://schemas.microsoft.com/office/powerpoint/2010/main" val="330471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DGCNN-Solution: Network Architecture</a:t>
            </a:r>
            <a:endParaRPr lang="zh-CN" altLang="en-US" dirty="0"/>
          </a:p>
        </p:txBody>
      </p:sp>
      <p:sp>
        <p:nvSpPr>
          <p:cNvPr id="7" name="文本占位符 6"/>
          <p:cNvSpPr>
            <a:spLocks noGrp="1"/>
          </p:cNvSpPr>
          <p:nvPr>
            <p:ph type="body" idx="1"/>
          </p:nvPr>
        </p:nvSpPr>
        <p:spPr>
          <a:xfrm>
            <a:off x="891539" y="1219200"/>
            <a:ext cx="10767061" cy="5909310"/>
          </a:xfrm>
        </p:spPr>
        <p:txBody>
          <a:bodyPr/>
          <a:lstStyle/>
          <a:p>
            <a:r>
              <a:rPr lang="zh-CN" altLang="en-US" dirty="0" smtClean="0"/>
              <a:t>不</a:t>
            </a:r>
            <a:r>
              <a:rPr lang="zh-CN" altLang="en-US" dirty="0"/>
              <a:t>断</a:t>
            </a:r>
            <a:r>
              <a:rPr lang="zh-CN" altLang="en-US" b="1" dirty="0"/>
              <a:t>堆叠每一层</a:t>
            </a:r>
            <a:r>
              <a:rPr lang="en-US" altLang="zh-CN" b="1" dirty="0" err="1"/>
              <a:t>EdgeConv</a:t>
            </a:r>
            <a:r>
              <a:rPr lang="zh-CN" altLang="en-US" b="1" dirty="0"/>
              <a:t>的表征结</a:t>
            </a:r>
            <a:r>
              <a:rPr lang="zh-CN" altLang="en-US" b="1" dirty="0" smtClean="0"/>
              <a:t>果</a:t>
            </a:r>
            <a:endParaRPr lang="en-US" altLang="zh-CN" dirty="0" smtClean="0"/>
          </a:p>
          <a:p>
            <a:pPr lvl="1"/>
            <a:r>
              <a:rPr lang="en-US" altLang="zh-CN" dirty="0" smtClean="0"/>
              <a:t>Step1: </a:t>
            </a:r>
            <a:r>
              <a:rPr lang="zh-CN" altLang="en-US" dirty="0" smtClean="0"/>
              <a:t>逐级对输入（包括坐标空间和特征空间）使用</a:t>
            </a:r>
            <a:r>
              <a:rPr lang="en-US" altLang="zh-CN" dirty="0" err="1" smtClean="0"/>
              <a:t>EdgeConv</a:t>
            </a:r>
            <a:r>
              <a:rPr lang="zh-CN" altLang="en-US" dirty="0" smtClean="0"/>
              <a:t>模块表征</a:t>
            </a:r>
            <a:r>
              <a:rPr lang="en-US" altLang="zh-CN" dirty="0" smtClean="0"/>
              <a:t>point-wise feature</a:t>
            </a:r>
          </a:p>
          <a:p>
            <a:pPr lvl="2"/>
            <a:r>
              <a:rPr lang="zh-CN" altLang="en-US" dirty="0" smtClean="0"/>
              <a:t>相比于</a:t>
            </a:r>
            <a:r>
              <a:rPr lang="en-US" altLang="zh-CN" dirty="0" err="1" smtClean="0"/>
              <a:t>pointnet</a:t>
            </a:r>
            <a:r>
              <a:rPr lang="zh-CN" altLang="en-US" dirty="0" smtClean="0"/>
              <a:t>，多个提取邻近</a:t>
            </a:r>
            <a:r>
              <a:rPr lang="en-US" altLang="zh-CN" dirty="0" smtClean="0"/>
              <a:t>k</a:t>
            </a:r>
            <a:r>
              <a:rPr lang="zh-CN" altLang="en-US" dirty="0" smtClean="0"/>
              <a:t>个点的关联</a:t>
            </a:r>
            <a:r>
              <a:rPr lang="zh-CN" altLang="en-US" dirty="0"/>
              <a:t>特征</a:t>
            </a:r>
            <a:r>
              <a:rPr lang="zh-CN" altLang="en-US" dirty="0" smtClean="0"/>
              <a:t>这一维</a:t>
            </a:r>
            <a:endParaRPr lang="en-US" altLang="zh-CN" dirty="0" smtClean="0"/>
          </a:p>
          <a:p>
            <a:pPr lvl="2"/>
            <a:r>
              <a:rPr lang="en-US" altLang="zh-CN" dirty="0" smtClean="0"/>
              <a:t>b*n*1*f</a:t>
            </a:r>
            <a:r>
              <a:rPr lang="zh-CN" altLang="en-US" dirty="0" smtClean="0"/>
              <a:t>（原始点云）计算邻近的</a:t>
            </a:r>
            <a:r>
              <a:rPr lang="en-US" altLang="zh-CN" dirty="0" smtClean="0"/>
              <a:t>K</a:t>
            </a:r>
            <a:r>
              <a:rPr lang="zh-CN" altLang="en-US" dirty="0" smtClean="0"/>
              <a:t>个点的</a:t>
            </a:r>
            <a:r>
              <a:rPr lang="en-US" altLang="zh-CN" dirty="0" smtClean="0"/>
              <a:t>edge feature</a:t>
            </a:r>
            <a:r>
              <a:rPr lang="zh-CN" altLang="en-US" dirty="0" smtClean="0"/>
              <a:t>得到</a:t>
            </a:r>
            <a:r>
              <a:rPr lang="en-US" altLang="zh-CN" dirty="0" smtClean="0"/>
              <a:t>b*n*k*f</a:t>
            </a:r>
            <a:r>
              <a:rPr lang="zh-CN" altLang="en-US" dirty="0" smtClean="0"/>
              <a:t>，再</a:t>
            </a:r>
            <a:r>
              <a:rPr lang="en-US" altLang="zh-CN" dirty="0" err="1" smtClean="0"/>
              <a:t>mlp</a:t>
            </a:r>
            <a:r>
              <a:rPr lang="zh-CN" altLang="en-US" dirty="0" smtClean="0"/>
              <a:t>多个卷积输出通道</a:t>
            </a:r>
            <a:r>
              <a:rPr lang="en-US" altLang="zh-CN" dirty="0" smtClean="0"/>
              <a:t>a1, a2, …an</a:t>
            </a:r>
            <a:r>
              <a:rPr lang="zh-CN" altLang="en-US" dirty="0" smtClean="0"/>
              <a:t>最后得到</a:t>
            </a:r>
            <a:r>
              <a:rPr lang="en-US" altLang="zh-CN" dirty="0" smtClean="0"/>
              <a:t>b*n*k*an</a:t>
            </a:r>
          </a:p>
          <a:p>
            <a:pPr lvl="1"/>
            <a:r>
              <a:rPr lang="en-US" altLang="zh-CN" dirty="0" smtClean="0"/>
              <a:t>Step2: </a:t>
            </a:r>
            <a:r>
              <a:rPr lang="zh-CN" altLang="en-US" dirty="0" smtClean="0"/>
              <a:t>将</a:t>
            </a:r>
            <a:r>
              <a:rPr lang="zh-CN" altLang="en-US" dirty="0"/>
              <a:t>不同层次的</a:t>
            </a:r>
            <a:r>
              <a:rPr lang="en-US" altLang="zh-CN" dirty="0"/>
              <a:t>point-wise feature</a:t>
            </a:r>
            <a:r>
              <a:rPr lang="zh-CN" altLang="en-US" dirty="0"/>
              <a:t>拼接起来，通过</a:t>
            </a:r>
            <a:r>
              <a:rPr lang="en-US" altLang="zh-CN" dirty="0"/>
              <a:t>max pooling</a:t>
            </a:r>
            <a:r>
              <a:rPr lang="zh-CN" altLang="en-US" dirty="0"/>
              <a:t>得到</a:t>
            </a:r>
            <a:r>
              <a:rPr lang="en-US" altLang="zh-CN" dirty="0"/>
              <a:t>global </a:t>
            </a:r>
            <a:r>
              <a:rPr lang="en-US" altLang="zh-CN" dirty="0" smtClean="0"/>
              <a:t>feature</a:t>
            </a:r>
          </a:p>
          <a:p>
            <a:pPr lvl="1"/>
            <a:r>
              <a:rPr lang="en-US" altLang="zh-CN" dirty="0" smtClean="0"/>
              <a:t>Step3: </a:t>
            </a:r>
            <a:r>
              <a:rPr lang="zh-CN" altLang="en-US" dirty="0" smtClean="0"/>
              <a:t>接</a:t>
            </a:r>
            <a:r>
              <a:rPr lang="en-US" altLang="zh-CN" dirty="0" smtClean="0"/>
              <a:t>MLP</a:t>
            </a:r>
          </a:p>
          <a:p>
            <a:endParaRPr lang="en-US" altLang="zh-CN" dirty="0" smtClean="0"/>
          </a:p>
          <a:p>
            <a:pPr lvl="1"/>
            <a:endParaRPr lang="en-US" altLang="zh-CN" dirty="0" smtClean="0"/>
          </a:p>
          <a:p>
            <a:endParaRPr lang="zh-CN" altLang="en-US" dirty="0"/>
          </a:p>
        </p:txBody>
      </p:sp>
      <p:sp>
        <p:nvSpPr>
          <p:cNvPr id="3" name="文本占位符 2"/>
          <p:cNvSpPr>
            <a:spLocks noGrp="1"/>
          </p:cNvSpPr>
          <p:nvPr>
            <p:ph type="body" sz="quarter" idx="14"/>
          </p:nvPr>
        </p:nvSpPr>
        <p:spPr/>
        <p:txBody>
          <a:bodyPr/>
          <a:lstStyle/>
          <a:p>
            <a:endParaRPr lang="zh-CN" altLang="en-US"/>
          </a:p>
        </p:txBody>
      </p:sp>
      <p:pic>
        <p:nvPicPr>
          <p:cNvPr id="2" name="图片 1"/>
          <p:cNvPicPr>
            <a:picLocks noChangeAspect="1"/>
          </p:cNvPicPr>
          <p:nvPr/>
        </p:nvPicPr>
        <p:blipFill rotWithShape="1">
          <a:blip r:embed="rId2"/>
          <a:srcRect b="39377"/>
          <a:stretch/>
        </p:blipFill>
        <p:spPr>
          <a:xfrm>
            <a:off x="450448" y="4343400"/>
            <a:ext cx="9493652" cy="2514600"/>
          </a:xfrm>
          <a:prstGeom prst="rect">
            <a:avLst/>
          </a:prstGeom>
        </p:spPr>
      </p:pic>
      <p:pic>
        <p:nvPicPr>
          <p:cNvPr id="8" name="图片 7"/>
          <p:cNvPicPr>
            <a:picLocks noChangeAspect="1"/>
          </p:cNvPicPr>
          <p:nvPr/>
        </p:nvPicPr>
        <p:blipFill rotWithShape="1">
          <a:blip r:embed="rId2"/>
          <a:srcRect l="17204" t="69217" r="63817"/>
          <a:stretch/>
        </p:blipFill>
        <p:spPr>
          <a:xfrm>
            <a:off x="10313669" y="4237858"/>
            <a:ext cx="1344931" cy="953114"/>
          </a:xfrm>
          <a:prstGeom prst="rect">
            <a:avLst/>
          </a:prstGeom>
        </p:spPr>
      </p:pic>
      <p:pic>
        <p:nvPicPr>
          <p:cNvPr id="9" name="图片 8"/>
          <p:cNvPicPr>
            <a:picLocks noChangeAspect="1"/>
          </p:cNvPicPr>
          <p:nvPr/>
        </p:nvPicPr>
        <p:blipFill rotWithShape="1">
          <a:blip r:embed="rId2"/>
          <a:srcRect l="58065" t="69217" r="18279"/>
          <a:stretch/>
        </p:blipFill>
        <p:spPr>
          <a:xfrm>
            <a:off x="10147934" y="5484699"/>
            <a:ext cx="1676400" cy="953114"/>
          </a:xfrm>
          <a:prstGeom prst="rect">
            <a:avLst/>
          </a:prstGeom>
        </p:spPr>
      </p:pic>
    </p:spTree>
    <p:extLst>
      <p:ext uri="{BB962C8B-B14F-4D97-AF65-F5344CB8AC3E}">
        <p14:creationId xmlns:p14="http://schemas.microsoft.com/office/powerpoint/2010/main" val="1532343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t>DGCNN-Results</a:t>
            </a:r>
            <a:endParaRPr lang="zh-CN" altLang="en-US" dirty="0"/>
          </a:p>
        </p:txBody>
      </p:sp>
      <p:sp>
        <p:nvSpPr>
          <p:cNvPr id="7" name="文本占位符 6"/>
          <p:cNvSpPr>
            <a:spLocks noGrp="1"/>
          </p:cNvSpPr>
          <p:nvPr>
            <p:ph type="body" idx="1"/>
          </p:nvPr>
        </p:nvSpPr>
        <p:spPr>
          <a:xfrm>
            <a:off x="891539" y="1219200"/>
            <a:ext cx="10462261" cy="1494961"/>
          </a:xfrm>
        </p:spPr>
        <p:txBody>
          <a:bodyPr/>
          <a:lstStyle/>
          <a:p>
            <a:endParaRPr lang="en-US" altLang="zh-CN" dirty="0" smtClean="0"/>
          </a:p>
          <a:p>
            <a:pPr lvl="1"/>
            <a:endParaRPr lang="en-US" altLang="zh-CN" dirty="0" smtClean="0"/>
          </a:p>
          <a:p>
            <a:endParaRPr lang="zh-CN" altLang="en-US" dirty="0"/>
          </a:p>
        </p:txBody>
      </p:sp>
      <p:sp>
        <p:nvSpPr>
          <p:cNvPr id="3" name="文本占位符 2"/>
          <p:cNvSpPr>
            <a:spLocks noGrp="1"/>
          </p:cNvSpPr>
          <p:nvPr>
            <p:ph type="body" sz="quarter" idx="14"/>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27480" y="2362200"/>
            <a:ext cx="4259060" cy="3521347"/>
          </a:xfrm>
          <a:prstGeom prst="rect">
            <a:avLst/>
          </a:prstGeom>
        </p:spPr>
      </p:pic>
      <p:pic>
        <p:nvPicPr>
          <p:cNvPr id="8" name="图片 7"/>
          <p:cNvPicPr>
            <a:picLocks noChangeAspect="1"/>
          </p:cNvPicPr>
          <p:nvPr/>
        </p:nvPicPr>
        <p:blipFill>
          <a:blip r:embed="rId3"/>
          <a:stretch>
            <a:fillRect/>
          </a:stretch>
        </p:blipFill>
        <p:spPr>
          <a:xfrm>
            <a:off x="6933577" y="1752600"/>
            <a:ext cx="4041402" cy="1907233"/>
          </a:xfrm>
          <a:prstGeom prst="rect">
            <a:avLst/>
          </a:prstGeom>
        </p:spPr>
      </p:pic>
      <p:pic>
        <p:nvPicPr>
          <p:cNvPr id="9" name="图片 8"/>
          <p:cNvPicPr>
            <a:picLocks noChangeAspect="1"/>
          </p:cNvPicPr>
          <p:nvPr/>
        </p:nvPicPr>
        <p:blipFill>
          <a:blip r:embed="rId4"/>
          <a:stretch>
            <a:fillRect/>
          </a:stretch>
        </p:blipFill>
        <p:spPr>
          <a:xfrm>
            <a:off x="6933577" y="3949036"/>
            <a:ext cx="4665473" cy="1852954"/>
          </a:xfrm>
          <a:prstGeom prst="rect">
            <a:avLst/>
          </a:prstGeom>
        </p:spPr>
      </p:pic>
      <p:grpSp>
        <p:nvGrpSpPr>
          <p:cNvPr id="11" name="组合 10"/>
          <p:cNvGrpSpPr/>
          <p:nvPr/>
        </p:nvGrpSpPr>
        <p:grpSpPr>
          <a:xfrm>
            <a:off x="4610561" y="3364295"/>
            <a:ext cx="2018839" cy="2886562"/>
            <a:chOff x="4610561" y="2514600"/>
            <a:chExt cx="2018839" cy="2886562"/>
          </a:xfrm>
        </p:grpSpPr>
        <p:pic>
          <p:nvPicPr>
            <p:cNvPr id="5" name="图片 4"/>
            <p:cNvPicPr>
              <a:picLocks noChangeAspect="1"/>
            </p:cNvPicPr>
            <p:nvPr/>
          </p:nvPicPr>
          <p:blipFill>
            <a:blip r:embed="rId5"/>
            <a:stretch>
              <a:fillRect/>
            </a:stretch>
          </p:blipFill>
          <p:spPr>
            <a:xfrm>
              <a:off x="4610561" y="2514600"/>
              <a:ext cx="2018839" cy="2487923"/>
            </a:xfrm>
            <a:prstGeom prst="rect">
              <a:avLst/>
            </a:prstGeom>
          </p:spPr>
        </p:pic>
        <p:sp>
          <p:nvSpPr>
            <p:cNvPr id="10" name="文本框 9"/>
            <p:cNvSpPr txBox="1"/>
            <p:nvPr/>
          </p:nvSpPr>
          <p:spPr>
            <a:xfrm>
              <a:off x="4866149" y="5031830"/>
              <a:ext cx="1534651" cy="369332"/>
            </a:xfrm>
            <a:prstGeom prst="rect">
              <a:avLst/>
            </a:prstGeom>
            <a:noFill/>
          </p:spPr>
          <p:txBody>
            <a:bodyPr wrap="none" rtlCol="0">
              <a:spAutoFit/>
            </a:bodyPr>
            <a:lstStyle/>
            <a:p>
              <a:r>
                <a:rPr lang="en-US" altLang="zh-CN" dirty="0" err="1" smtClean="0"/>
                <a:t>ShapeNet</a:t>
              </a:r>
              <a:r>
                <a:rPr lang="en-US" altLang="zh-CN" dirty="0" smtClean="0"/>
                <a:t> Part</a:t>
              </a:r>
              <a:endParaRPr lang="zh-CN" altLang="en-US" dirty="0"/>
            </a:p>
          </p:txBody>
        </p:sp>
      </p:grpSp>
    </p:spTree>
    <p:extLst>
      <p:ext uri="{BB962C8B-B14F-4D97-AF65-F5344CB8AC3E}">
        <p14:creationId xmlns:p14="http://schemas.microsoft.com/office/powerpoint/2010/main" val="4209384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Other Methods</a:t>
            </a:r>
            <a:endParaRPr lang="zh-CN" altLang="en-US" dirty="0"/>
          </a:p>
        </p:txBody>
      </p:sp>
      <p:sp>
        <p:nvSpPr>
          <p:cNvPr id="3" name="文本占位符 2"/>
          <p:cNvSpPr>
            <a:spLocks noGrp="1"/>
          </p:cNvSpPr>
          <p:nvPr>
            <p:ph type="body" idx="1"/>
          </p:nvPr>
        </p:nvSpPr>
        <p:spPr>
          <a:xfrm>
            <a:off x="891539" y="1219200"/>
            <a:ext cx="10462261" cy="1015663"/>
          </a:xfrm>
        </p:spPr>
        <p:txBody>
          <a:bodyPr/>
          <a:lstStyle/>
          <a:p>
            <a:r>
              <a:rPr lang="en-US" altLang="zh-CN" dirty="0" smtClean="0"/>
              <a:t>Multi-view based methods</a:t>
            </a:r>
          </a:p>
          <a:p>
            <a:pPr lvl="1"/>
            <a:r>
              <a:rPr lang="en-US" altLang="zh-CN" dirty="0" smtClean="0"/>
              <a:t>MVCNN[1]</a:t>
            </a:r>
          </a:p>
        </p:txBody>
      </p:sp>
      <p:sp>
        <p:nvSpPr>
          <p:cNvPr id="4" name="灯片编号占位符 3"/>
          <p:cNvSpPr>
            <a:spLocks noGrp="1"/>
          </p:cNvSpPr>
          <p:nvPr>
            <p:ph type="sldNum" sz="quarter" idx="13"/>
          </p:nvPr>
        </p:nvSpPr>
        <p:spPr/>
        <p:txBody>
          <a:bodyPr/>
          <a:lstStyle/>
          <a:p>
            <a:fld id="{5FEA4630-3412-4BD3-8048-632181BEA8B9}" type="slidenum">
              <a:rPr lang="zh-CN" altLang="en-US" smtClean="0"/>
              <a:t>35</a:t>
            </a:fld>
            <a:endParaRPr lang="zh-CN" altLang="en-US"/>
          </a:p>
        </p:txBody>
      </p:sp>
      <p:sp>
        <p:nvSpPr>
          <p:cNvPr id="5" name="文本占位符 4"/>
          <p:cNvSpPr>
            <a:spLocks noGrp="1"/>
          </p:cNvSpPr>
          <p:nvPr>
            <p:ph type="body" sz="quarter" idx="14"/>
          </p:nvPr>
        </p:nvSpPr>
        <p:spPr>
          <a:xfrm>
            <a:off x="891538" y="6412468"/>
            <a:ext cx="10462262" cy="369332"/>
          </a:xfrm>
        </p:spPr>
        <p:txBody>
          <a:bodyPr/>
          <a:lstStyle/>
          <a:p>
            <a:pPr algn="just"/>
            <a:r>
              <a:rPr lang="en-US" altLang="zh-CN" dirty="0"/>
              <a:t>H. Su, S. </a:t>
            </a:r>
            <a:r>
              <a:rPr lang="en-US" altLang="zh-CN" dirty="0" err="1"/>
              <a:t>Maji</a:t>
            </a:r>
            <a:r>
              <a:rPr lang="en-US" altLang="zh-CN" dirty="0"/>
              <a:t>, E. </a:t>
            </a:r>
            <a:r>
              <a:rPr lang="en-US" altLang="zh-CN" dirty="0" err="1"/>
              <a:t>Kalogerakis</a:t>
            </a:r>
            <a:r>
              <a:rPr lang="en-US" altLang="zh-CN" dirty="0"/>
              <a:t>, and E. Learned-Miller, “Multi- view convolutional neural networks for 3D shape recognition,” in </a:t>
            </a:r>
            <a:r>
              <a:rPr lang="en-US" altLang="zh-CN" i="1" dirty="0"/>
              <a:t>Proc. </a:t>
            </a:r>
            <a:r>
              <a:rPr lang="en-US" altLang="zh-CN" i="1" dirty="0" smtClean="0"/>
              <a:t>of the IEEE </a:t>
            </a:r>
            <a:r>
              <a:rPr lang="en-US" altLang="zh-CN" i="1" dirty="0"/>
              <a:t>Int. Conf. </a:t>
            </a:r>
            <a:r>
              <a:rPr lang="en-US" altLang="zh-CN" i="1" dirty="0" err="1"/>
              <a:t>Comput</a:t>
            </a:r>
            <a:r>
              <a:rPr lang="en-US" altLang="zh-CN" i="1" dirty="0"/>
              <a:t>. Vis.</a:t>
            </a:r>
            <a:r>
              <a:rPr lang="en-US" altLang="zh-CN" dirty="0"/>
              <a:t>, 2015, pp. 945–953.</a:t>
            </a:r>
            <a:endParaRPr lang="zh-CN" altLang="en-US" dirty="0"/>
          </a:p>
        </p:txBody>
      </p:sp>
      <p:pic>
        <p:nvPicPr>
          <p:cNvPr id="6" name="图片 5"/>
          <p:cNvPicPr>
            <a:picLocks noChangeAspect="1"/>
          </p:cNvPicPr>
          <p:nvPr/>
        </p:nvPicPr>
        <p:blipFill rotWithShape="1">
          <a:blip r:embed="rId2"/>
          <a:srcRect b="11504"/>
          <a:stretch/>
        </p:blipFill>
        <p:spPr>
          <a:xfrm>
            <a:off x="533400" y="3048000"/>
            <a:ext cx="11460227" cy="2578291"/>
          </a:xfrm>
          <a:prstGeom prst="rect">
            <a:avLst/>
          </a:prstGeom>
        </p:spPr>
      </p:pic>
    </p:spTree>
    <p:extLst>
      <p:ext uri="{BB962C8B-B14F-4D97-AF65-F5344CB8AC3E}">
        <p14:creationId xmlns:p14="http://schemas.microsoft.com/office/powerpoint/2010/main" val="20327277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 of Methods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36</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891538" y="1981200"/>
            <a:ext cx="10995662" cy="4573042"/>
          </a:xfrm>
          <a:prstGeom prst="rect">
            <a:avLst/>
          </a:prstGeom>
        </p:spPr>
      </p:pic>
    </p:spTree>
    <p:extLst>
      <p:ext uri="{BB962C8B-B14F-4D97-AF65-F5344CB8AC3E}">
        <p14:creationId xmlns:p14="http://schemas.microsoft.com/office/powerpoint/2010/main" val="25688355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 of Methods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37</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209800" y="1353944"/>
            <a:ext cx="8193500" cy="5430352"/>
          </a:xfrm>
          <a:prstGeom prst="rect">
            <a:avLst/>
          </a:prstGeom>
        </p:spPr>
      </p:pic>
    </p:spTree>
    <p:extLst>
      <p:ext uri="{BB962C8B-B14F-4D97-AF65-F5344CB8AC3E}">
        <p14:creationId xmlns:p14="http://schemas.microsoft.com/office/powerpoint/2010/main" val="22145190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Complexity &amp; </a:t>
            </a:r>
            <a:r>
              <a:rPr lang="en-US" altLang="zh-CN" dirty="0" err="1" smtClean="0"/>
              <a:t>IoU</a:t>
            </a:r>
            <a:r>
              <a:rPr lang="en-US" altLang="zh-CN" dirty="0" smtClean="0"/>
              <a:t>/Accuracy</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38</a:t>
            </a:fld>
            <a:endParaRPr lang="zh-CN" altLang="en-US"/>
          </a:p>
        </p:txBody>
      </p:sp>
      <p:sp>
        <p:nvSpPr>
          <p:cNvPr id="5" name="文本占位符 4"/>
          <p:cNvSpPr>
            <a:spLocks noGrp="1"/>
          </p:cNvSpPr>
          <p:nvPr>
            <p:ph type="body" sz="quarter" idx="14"/>
          </p:nvPr>
        </p:nvSpPr>
        <p:spPr/>
        <p:txBody>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774312110"/>
              </p:ext>
            </p:extLst>
          </p:nvPr>
        </p:nvGraphicFramePr>
        <p:xfrm>
          <a:off x="152400" y="1066800"/>
          <a:ext cx="12039599" cy="5726420"/>
        </p:xfrm>
        <a:graphic>
          <a:graphicData uri="http://schemas.openxmlformats.org/drawingml/2006/table">
            <a:tbl>
              <a:tblPr firstRow="1" bandRow="1">
                <a:tableStyleId>{5A111915-BE36-4E01-A7E5-04B1672EAD32}</a:tableStyleId>
              </a:tblPr>
              <a:tblGrid>
                <a:gridCol w="2160954">
                  <a:extLst>
                    <a:ext uri="{9D8B030D-6E8A-4147-A177-3AD203B41FA5}">
                      <a16:colId xmlns:a16="http://schemas.microsoft.com/office/drawing/2014/main" val="776551073"/>
                    </a:ext>
                  </a:extLst>
                </a:gridCol>
                <a:gridCol w="1420446">
                  <a:extLst>
                    <a:ext uri="{9D8B030D-6E8A-4147-A177-3AD203B41FA5}">
                      <a16:colId xmlns:a16="http://schemas.microsoft.com/office/drawing/2014/main" val="1470941613"/>
                    </a:ext>
                  </a:extLst>
                </a:gridCol>
                <a:gridCol w="1676400">
                  <a:extLst>
                    <a:ext uri="{9D8B030D-6E8A-4147-A177-3AD203B41FA5}">
                      <a16:colId xmlns:a16="http://schemas.microsoft.com/office/drawing/2014/main" val="3646047284"/>
                    </a:ext>
                  </a:extLst>
                </a:gridCol>
                <a:gridCol w="6781799">
                  <a:extLst>
                    <a:ext uri="{9D8B030D-6E8A-4147-A177-3AD203B41FA5}">
                      <a16:colId xmlns:a16="http://schemas.microsoft.com/office/drawing/2014/main" val="163556254"/>
                    </a:ext>
                  </a:extLst>
                </a:gridCol>
              </a:tblGrid>
              <a:tr h="302553">
                <a:tc>
                  <a:txBody>
                    <a:bodyPr/>
                    <a:lstStyle/>
                    <a:p>
                      <a:pPr algn="ctr"/>
                      <a:endParaRPr lang="zh-CN" altLang="en-US" sz="1400" dirty="0"/>
                    </a:p>
                  </a:txBody>
                  <a:tcPr/>
                </a:tc>
                <a:tc>
                  <a:txBody>
                    <a:bodyPr/>
                    <a:lstStyle/>
                    <a:p>
                      <a:pPr algn="ctr"/>
                      <a:r>
                        <a:rPr lang="en-US" altLang="zh-CN" sz="1400" dirty="0" smtClean="0"/>
                        <a:t>Parameters /M</a:t>
                      </a:r>
                      <a:endParaRPr lang="zh-CN" altLang="en-US" sz="1400" dirty="0"/>
                    </a:p>
                  </a:txBody>
                  <a:tcPr/>
                </a:tc>
                <a:tc>
                  <a:txBody>
                    <a:bodyPr/>
                    <a:lstStyle/>
                    <a:p>
                      <a:pPr algn="ctr"/>
                      <a:r>
                        <a:rPr lang="en-US" altLang="zh-CN" sz="1400" dirty="0" smtClean="0"/>
                        <a:t>MAC</a:t>
                      </a:r>
                      <a:r>
                        <a:rPr lang="en-US" altLang="zh-CN" sz="1400" baseline="0" dirty="0" smtClean="0"/>
                        <a:t> operation</a:t>
                      </a:r>
                      <a:r>
                        <a:rPr lang="en-US" altLang="zh-CN" sz="1400" dirty="0" smtClean="0"/>
                        <a:t>s /G</a:t>
                      </a:r>
                      <a:endParaRPr lang="zh-CN" altLang="en-US" sz="1400" dirty="0"/>
                    </a:p>
                  </a:txBody>
                  <a:tcPr/>
                </a:tc>
                <a:tc>
                  <a:txBody>
                    <a:bodyPr/>
                    <a:lstStyle/>
                    <a:p>
                      <a:pPr algn="ctr"/>
                      <a:r>
                        <a:rPr lang="en-US" altLang="zh-CN" sz="1400" dirty="0" err="1" smtClean="0"/>
                        <a:t>IoU</a:t>
                      </a:r>
                      <a:r>
                        <a:rPr lang="en-US" altLang="zh-CN" sz="1400" dirty="0" smtClean="0"/>
                        <a:t>/Accuracy /%</a:t>
                      </a:r>
                      <a:endParaRPr lang="zh-CN" altLang="en-US" sz="1400" dirty="0"/>
                    </a:p>
                  </a:txBody>
                  <a:tcPr/>
                </a:tc>
                <a:extLst>
                  <a:ext uri="{0D108BD9-81ED-4DB2-BD59-A6C34878D82A}">
                    <a16:rowId xmlns:a16="http://schemas.microsoft.com/office/drawing/2014/main" val="3131239214"/>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AlexNet</a:t>
                      </a:r>
                      <a:endParaRPr lang="zh-CN" altLang="en-US" sz="1400" dirty="0" smtClean="0"/>
                    </a:p>
                  </a:txBody>
                  <a:tcPr/>
                </a:tc>
                <a:tc>
                  <a:txBody>
                    <a:bodyPr/>
                    <a:lstStyle/>
                    <a:p>
                      <a:pPr algn="ctr"/>
                      <a:r>
                        <a:rPr lang="en-US" altLang="zh-CN" sz="1400" dirty="0" smtClean="0"/>
                        <a:t>61.0</a:t>
                      </a:r>
                      <a:endParaRPr lang="zh-CN" altLang="en-US" sz="1400" dirty="0"/>
                    </a:p>
                  </a:txBody>
                  <a:tcPr/>
                </a:tc>
                <a:tc>
                  <a:txBody>
                    <a:bodyPr/>
                    <a:lstStyle/>
                    <a:p>
                      <a:pPr algn="ctr"/>
                      <a:r>
                        <a:rPr lang="en-US" altLang="zh-CN" sz="1400" dirty="0" smtClean="0"/>
                        <a:t>0.73</a:t>
                      </a:r>
                      <a:endParaRPr lang="zh-CN" altLang="en-US" sz="1400" b="0" dirty="0">
                        <a:solidFill>
                          <a:schemeClr val="tx1"/>
                        </a:solidFill>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84.7@ImageNet</a:t>
                      </a:r>
                      <a:endParaRPr lang="zh-CN" altLang="en-US" sz="1400" dirty="0" smtClean="0"/>
                    </a:p>
                  </a:txBody>
                  <a:tcPr/>
                </a:tc>
                <a:extLst>
                  <a:ext uri="{0D108BD9-81ED-4DB2-BD59-A6C34878D82A}">
                    <a16:rowId xmlns:a16="http://schemas.microsoft.com/office/drawing/2014/main" val="3081355335"/>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VoxNet</a:t>
                      </a:r>
                      <a:endParaRPr lang="zh-CN" altLang="en-US" sz="1400" dirty="0" smtClean="0"/>
                    </a:p>
                  </a:txBody>
                  <a:tcPr/>
                </a:tc>
                <a:tc>
                  <a:txBody>
                    <a:bodyPr/>
                    <a:lstStyle/>
                    <a:p>
                      <a:pPr algn="ctr"/>
                      <a:r>
                        <a:rPr lang="en-US" altLang="zh-CN" sz="1400" dirty="0" smtClean="0"/>
                        <a:t>0.9</a:t>
                      </a:r>
                      <a:endParaRPr lang="zh-CN" altLang="en-US" sz="1400" dirty="0"/>
                    </a:p>
                  </a:txBody>
                  <a:tcPr/>
                </a:tc>
                <a:tc>
                  <a:txBody>
                    <a:bodyPr/>
                    <a:lstStyle/>
                    <a:p>
                      <a:pPr algn="ctr"/>
                      <a:r>
                        <a:rPr lang="en-US" altLang="zh-CN" sz="1400" dirty="0" smtClean="0"/>
                        <a:t>&gt; 0.1</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83@ModelNet40</a:t>
                      </a:r>
                      <a:endParaRPr lang="zh-CN" altLang="en-US" sz="1400" dirty="0" smtClean="0"/>
                    </a:p>
                  </a:txBody>
                  <a:tcPr/>
                </a:tc>
                <a:extLst>
                  <a:ext uri="{0D108BD9-81ED-4DB2-BD59-A6C34878D82A}">
                    <a16:rowId xmlns:a16="http://schemas.microsoft.com/office/drawing/2014/main" val="2977464360"/>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PointNet</a:t>
                      </a:r>
                      <a:endParaRPr lang="zh-CN" altLang="en-US" sz="1400" dirty="0" smtClean="0"/>
                    </a:p>
                  </a:txBody>
                  <a:tcPr/>
                </a:tc>
                <a:tc>
                  <a:txBody>
                    <a:bodyPr/>
                    <a:lstStyle/>
                    <a:p>
                      <a:pPr algn="ctr"/>
                      <a:r>
                        <a:rPr lang="en-US" altLang="zh-CN" sz="1400" dirty="0" smtClean="0"/>
                        <a:t>3.6</a:t>
                      </a:r>
                      <a:endParaRPr lang="zh-CN" altLang="en-US" sz="1400" dirty="0"/>
                    </a:p>
                  </a:txBody>
                  <a:tcPr/>
                </a:tc>
                <a:tc>
                  <a:txBody>
                    <a:bodyPr/>
                    <a:lstStyle/>
                    <a:p>
                      <a:pPr algn="ctr"/>
                      <a:r>
                        <a:rPr lang="en-US" altLang="zh-CN" sz="1400" dirty="0" smtClean="0"/>
                        <a:t>0.93</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3"/>
                        </a:rPr>
                        <a:t>14.6@SemanticKITTI</a:t>
                      </a:r>
                      <a:r>
                        <a:rPr lang="en-US" altLang="zh-CN" sz="1400" dirty="0" smtClean="0"/>
                        <a:t>; </a:t>
                      </a:r>
                      <a:r>
                        <a:rPr lang="en-US" altLang="zh-CN" sz="1400" dirty="0" smtClean="0">
                          <a:hlinkClick r:id="rId4"/>
                        </a:rPr>
                        <a:t>89.2@ModelNet40</a:t>
                      </a:r>
                      <a:r>
                        <a:rPr lang="en-US" altLang="zh-CN" sz="1400" dirty="0" smtClean="0"/>
                        <a:t>; (41.1</a:t>
                      </a:r>
                      <a:r>
                        <a:rPr lang="en-US" altLang="zh-CN" sz="1400" baseline="0" dirty="0" smtClean="0"/>
                        <a:t> </a:t>
                      </a:r>
                      <a:r>
                        <a:rPr lang="en-US" altLang="zh-CN" sz="1400" dirty="0" err="1" smtClean="0">
                          <a:hlinkClick r:id="rId5"/>
                        </a:rPr>
                        <a:t>mIoU</a:t>
                      </a:r>
                      <a:r>
                        <a:rPr lang="en-US" altLang="zh-CN" sz="1400" dirty="0" smtClean="0">
                          <a:hlinkClick r:id="rId5"/>
                        </a:rPr>
                        <a:t>,</a:t>
                      </a:r>
                      <a:r>
                        <a:rPr lang="en-US" altLang="zh-CN" sz="1400" baseline="0" dirty="0" smtClean="0">
                          <a:hlinkClick r:id="rId5"/>
                        </a:rPr>
                        <a:t> 49.0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smtClean="0"/>
                    </a:p>
                  </a:txBody>
                  <a:tcPr/>
                </a:tc>
                <a:extLst>
                  <a:ext uri="{0D108BD9-81ED-4DB2-BD59-A6C34878D82A}">
                    <a16:rowId xmlns:a16="http://schemas.microsoft.com/office/drawing/2014/main" val="3504420152"/>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PointNet</a:t>
                      </a:r>
                      <a:r>
                        <a:rPr lang="en-US" altLang="zh-CN" sz="1400" dirty="0" smtClean="0"/>
                        <a:t>++</a:t>
                      </a:r>
                      <a:endParaRPr lang="zh-CN" altLang="en-US" sz="1400" dirty="0" smtClean="0"/>
                    </a:p>
                  </a:txBody>
                  <a:tcPr/>
                </a:tc>
                <a:tc>
                  <a:txBody>
                    <a:bodyPr/>
                    <a:lstStyle/>
                    <a:p>
                      <a:pPr algn="ctr"/>
                      <a:r>
                        <a:rPr lang="en-US" altLang="zh-CN" sz="1400" dirty="0" smtClean="0"/>
                        <a:t>1.41</a:t>
                      </a:r>
                      <a:endParaRPr lang="zh-CN" altLang="en-US" sz="1400" dirty="0"/>
                    </a:p>
                  </a:txBody>
                  <a:tcPr/>
                </a:tc>
                <a:tc>
                  <a:txBody>
                    <a:bodyPr/>
                    <a:lstStyle/>
                    <a:p>
                      <a:pPr algn="ctr"/>
                      <a:r>
                        <a:rPr lang="en-US" altLang="zh-CN" sz="1400" dirty="0" smtClean="0"/>
                        <a:t>2.97</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6"/>
                        </a:rPr>
                        <a:t>20.1@SemanticKITTI</a:t>
                      </a:r>
                      <a:r>
                        <a:rPr lang="en-US" altLang="zh-CN" sz="1400" dirty="0" smtClean="0"/>
                        <a:t>; </a:t>
                      </a:r>
                      <a:r>
                        <a:rPr lang="en-US" altLang="zh-CN" sz="1400" dirty="0" smtClean="0">
                          <a:hlinkClick r:id="rId7"/>
                        </a:rPr>
                        <a:t>90.7@ModelNet40</a:t>
                      </a:r>
                      <a:r>
                        <a:rPr lang="en-US" altLang="zh-CN" sz="1400" dirty="0" smtClean="0"/>
                        <a:t>; 54.2@ScanNet;</a:t>
                      </a:r>
                      <a:endParaRPr lang="zh-CN" altLang="en-US" sz="1400" dirty="0" smtClean="0"/>
                    </a:p>
                  </a:txBody>
                  <a:tcPr/>
                </a:tc>
                <a:extLst>
                  <a:ext uri="{0D108BD9-81ED-4DB2-BD59-A6C34878D82A}">
                    <a16:rowId xmlns:a16="http://schemas.microsoft.com/office/drawing/2014/main" val="457879792"/>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PointConv</a:t>
                      </a:r>
                      <a:endParaRPr lang="zh-CN" altLang="en-US" sz="1400" dirty="0" smtClean="0"/>
                    </a:p>
                  </a:txBody>
                  <a:tcPr/>
                </a:tc>
                <a:tc>
                  <a:txBody>
                    <a:bodyPr/>
                    <a:lstStyle/>
                    <a:p>
                      <a:pPr algn="ctr"/>
                      <a:r>
                        <a:rPr lang="en-US" altLang="zh-CN" sz="1400" dirty="0" smtClean="0"/>
                        <a:t>18.6</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8"/>
                        </a:rPr>
                        <a:t>92.5@ModelNet40</a:t>
                      </a:r>
                      <a:r>
                        <a:rPr lang="en-US" altLang="zh-CN" sz="1400" dirty="0" smtClean="0"/>
                        <a:t>; 61.0@ScanNet</a:t>
                      </a:r>
                      <a:endParaRPr lang="zh-CN" altLang="en-US" sz="1400" dirty="0" smtClean="0"/>
                    </a:p>
                  </a:txBody>
                  <a:tcPr/>
                </a:tc>
                <a:extLst>
                  <a:ext uri="{0D108BD9-81ED-4DB2-BD59-A6C34878D82A}">
                    <a16:rowId xmlns:a16="http://schemas.microsoft.com/office/drawing/2014/main" val="605453064"/>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FastPointTransformer</a:t>
                      </a:r>
                      <a:endParaRPr lang="zh-CN" altLang="en-US" sz="1400" dirty="0" smtClean="0"/>
                    </a:p>
                  </a:txBody>
                  <a:tcPr/>
                </a:tc>
                <a:tc>
                  <a:txBody>
                    <a:bodyPr/>
                    <a:lstStyle/>
                    <a:p>
                      <a:pPr algn="ctr"/>
                      <a:r>
                        <a:rPr lang="en-US" altLang="zh-CN" sz="1400" dirty="0" smtClean="0"/>
                        <a:t>37.9</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algn="ctr"/>
                      <a:r>
                        <a:rPr lang="en-US" altLang="zh-CN" sz="1400" dirty="0" smtClean="0">
                          <a:hlinkClick r:id="rId9"/>
                        </a:rPr>
                        <a:t>72@ScanNet</a:t>
                      </a:r>
                      <a:r>
                        <a:rPr lang="en-US" altLang="zh-CN" sz="1400" dirty="0" smtClean="0"/>
                        <a:t>; (67.5</a:t>
                      </a:r>
                      <a:r>
                        <a:rPr lang="en-US" altLang="zh-CN" sz="1400" dirty="0" smtClean="0">
                          <a:hlinkClick r:id="rId5"/>
                        </a:rPr>
                        <a:t>mIoU,</a:t>
                      </a:r>
                      <a:r>
                        <a:rPr lang="en-US" altLang="zh-CN" sz="1400" baseline="0" dirty="0" smtClean="0">
                          <a:hlinkClick r:id="rId5"/>
                        </a:rPr>
                        <a:t> 74.7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a:p>
                  </a:txBody>
                  <a:tcPr/>
                </a:tc>
                <a:extLst>
                  <a:ext uri="{0D108BD9-81ED-4DB2-BD59-A6C34878D82A}">
                    <a16:rowId xmlns:a16="http://schemas.microsoft.com/office/drawing/2014/main" val="233039125"/>
                  </a:ext>
                </a:extLst>
              </a:tr>
              <a:tr h="5143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PointMLP40</a:t>
                      </a:r>
                      <a:endParaRPr lang="zh-CN" altLang="en-US" sz="1400" dirty="0" smtClean="0"/>
                    </a:p>
                  </a:txBody>
                  <a:tcPr/>
                </a:tc>
                <a:tc>
                  <a:txBody>
                    <a:bodyPr/>
                    <a:lstStyle/>
                    <a:p>
                      <a:pPr algn="ctr"/>
                      <a:r>
                        <a:rPr lang="en-US" altLang="zh-CN" sz="1400" dirty="0" smtClean="0"/>
                        <a:t>12.6</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0"/>
                        </a:rPr>
                        <a:t>94.5@ModelNet40</a:t>
                      </a:r>
                      <a:r>
                        <a:rPr lang="en-US" altLang="zh-CN" sz="1400" dirty="0" smtClean="0"/>
                        <a:t>; </a:t>
                      </a:r>
                      <a:r>
                        <a:rPr lang="en-US" altLang="zh-CN" sz="1400" dirty="0" smtClean="0">
                          <a:hlinkClick r:id="rId11"/>
                        </a:rPr>
                        <a:t>83.9@ScanObjectNN</a:t>
                      </a:r>
                      <a:r>
                        <a:rPr lang="en-US" altLang="zh-CN" sz="1400" dirty="0" smtClean="0"/>
                        <a:t>; (84.6 </a:t>
                      </a:r>
                      <a:r>
                        <a:rPr lang="en-US" altLang="zh-CN" sz="1400" dirty="0" err="1" smtClean="0"/>
                        <a:t>Cls.mIoU</a:t>
                      </a:r>
                      <a:r>
                        <a:rPr lang="en-US" altLang="zh-CN" sz="1400" dirty="0" smtClean="0"/>
                        <a:t>,</a:t>
                      </a:r>
                      <a:r>
                        <a:rPr lang="en-US" altLang="zh-CN" sz="1400" baseline="0" dirty="0" smtClean="0"/>
                        <a:t> 86.1 </a:t>
                      </a:r>
                      <a:r>
                        <a:rPr lang="en-US" altLang="zh-CN" sz="1400" baseline="0" dirty="0" err="1" smtClean="0"/>
                        <a:t>Inst.mIoU</a:t>
                      </a:r>
                      <a:r>
                        <a:rPr lang="en-US" altLang="zh-CN" sz="1400" baseline="0" dirty="0" smtClean="0"/>
                        <a:t>)@ </a:t>
                      </a:r>
                      <a:r>
                        <a:rPr lang="en-US" altLang="zh-CN" sz="1400" baseline="0" dirty="0" err="1" smtClean="0"/>
                        <a:t>ShapeNetPart</a:t>
                      </a:r>
                      <a:endParaRPr lang="zh-CN" altLang="en-US" sz="1400" dirty="0"/>
                    </a:p>
                  </a:txBody>
                  <a:tcPr/>
                </a:tc>
                <a:extLst>
                  <a:ext uri="{0D108BD9-81ED-4DB2-BD59-A6C34878D82A}">
                    <a16:rowId xmlns:a16="http://schemas.microsoft.com/office/drawing/2014/main" val="2950368849"/>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solidFill>
                            <a:srgbClr val="FF0000"/>
                          </a:solidFill>
                        </a:rPr>
                        <a:t>PointMLP</a:t>
                      </a:r>
                      <a:r>
                        <a:rPr lang="en-US" altLang="zh-CN" sz="1400" dirty="0" smtClean="0">
                          <a:solidFill>
                            <a:srgbClr val="FF0000"/>
                          </a:solidFill>
                        </a:rPr>
                        <a:t>-elite</a:t>
                      </a:r>
                      <a:endParaRPr lang="zh-CN" altLang="en-US" sz="1400" dirty="0" smtClean="0">
                        <a:solidFill>
                          <a:srgbClr val="FF0000"/>
                        </a:solidFill>
                      </a:endParaRPr>
                    </a:p>
                  </a:txBody>
                  <a:tcPr/>
                </a:tc>
                <a:tc>
                  <a:txBody>
                    <a:bodyPr/>
                    <a:lstStyle/>
                    <a:p>
                      <a:pPr algn="ctr"/>
                      <a:r>
                        <a:rPr lang="en-US" altLang="zh-CN" sz="1400" dirty="0" smtClean="0">
                          <a:solidFill>
                            <a:srgbClr val="FF0000"/>
                          </a:solidFill>
                        </a:rPr>
                        <a:t>0.68</a:t>
                      </a:r>
                      <a:endParaRPr lang="zh-CN" altLang="en-US" sz="1400" dirty="0">
                        <a:solidFill>
                          <a:srgbClr val="FF0000"/>
                        </a:solidFill>
                      </a:endParaRPr>
                    </a:p>
                  </a:txBody>
                  <a:tcPr/>
                </a:tc>
                <a:tc>
                  <a:txBody>
                    <a:bodyPr/>
                    <a:lstStyle/>
                    <a:p>
                      <a:pPr algn="ctr"/>
                      <a:r>
                        <a:rPr lang="en-US" altLang="zh-CN" sz="1400" dirty="0" smtClean="0">
                          <a:solidFill>
                            <a:srgbClr val="FF0000"/>
                          </a:solidFill>
                        </a:rPr>
                        <a:t>0.8</a:t>
                      </a:r>
                      <a:endParaRPr lang="zh-CN" altLang="en-US" sz="1400" dirty="0">
                        <a:solidFill>
                          <a:srgbClr val="FF0000"/>
                        </a:solidFill>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2"/>
                        </a:rPr>
                        <a:t>94.0@ModelNet40</a:t>
                      </a:r>
                      <a:r>
                        <a:rPr lang="en-US" altLang="zh-CN" sz="1400" dirty="0" smtClean="0"/>
                        <a:t>; 81.8@ScanObjectNN</a:t>
                      </a:r>
                      <a:endParaRPr lang="zh-CN" altLang="en-US" sz="1400" dirty="0" smtClean="0"/>
                    </a:p>
                  </a:txBody>
                  <a:tcPr/>
                </a:tc>
                <a:extLst>
                  <a:ext uri="{0D108BD9-81ED-4DB2-BD59-A6C34878D82A}">
                    <a16:rowId xmlns:a16="http://schemas.microsoft.com/office/drawing/2014/main" val="189837322"/>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solidFill>
                            <a:srgbClr val="FF0000"/>
                          </a:solidFill>
                        </a:rPr>
                        <a:t>DGCNN</a:t>
                      </a:r>
                      <a:endParaRPr lang="zh-CN" altLang="en-US" sz="1400" dirty="0" smtClean="0">
                        <a:solidFill>
                          <a:srgbClr val="FF0000"/>
                        </a:solidFill>
                      </a:endParaRPr>
                    </a:p>
                  </a:txBody>
                  <a:tcPr/>
                </a:tc>
                <a:tc>
                  <a:txBody>
                    <a:bodyPr/>
                    <a:lstStyle/>
                    <a:p>
                      <a:pPr algn="ctr"/>
                      <a:r>
                        <a:rPr lang="en-US" altLang="zh-CN" sz="1400" dirty="0" smtClean="0">
                          <a:solidFill>
                            <a:srgbClr val="FF0000"/>
                          </a:solidFill>
                        </a:rPr>
                        <a:t>1.8</a:t>
                      </a:r>
                      <a:endParaRPr lang="zh-CN" altLang="en-US" sz="1400" dirty="0">
                        <a:solidFill>
                          <a:srgbClr val="FF0000"/>
                        </a:solidFill>
                      </a:endParaRPr>
                    </a:p>
                  </a:txBody>
                  <a:tcPr/>
                </a:tc>
                <a:tc>
                  <a:txBody>
                    <a:bodyPr/>
                    <a:lstStyle/>
                    <a:p>
                      <a:pPr algn="ctr"/>
                      <a:r>
                        <a:rPr lang="en-US" altLang="zh-CN" sz="1400" dirty="0" smtClean="0">
                          <a:solidFill>
                            <a:srgbClr val="FF0000"/>
                          </a:solidFill>
                        </a:rPr>
                        <a:t>2.8</a:t>
                      </a:r>
                      <a:endParaRPr lang="zh-CN" altLang="en-US" sz="1400" dirty="0">
                        <a:solidFill>
                          <a:srgbClr val="FF0000"/>
                        </a:solidFill>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3"/>
                        </a:rPr>
                        <a:t>92.9@ModelNet40</a:t>
                      </a:r>
                      <a:r>
                        <a:rPr lang="en-US" altLang="zh-CN" sz="1400" dirty="0" smtClean="0"/>
                        <a:t>, 85.2mIoU</a:t>
                      </a:r>
                      <a:r>
                        <a:rPr lang="en-US" altLang="zh-CN" sz="1400" baseline="0" dirty="0" smtClean="0"/>
                        <a:t> @</a:t>
                      </a:r>
                      <a:r>
                        <a:rPr lang="en-US" altLang="zh-CN" sz="1400" baseline="0" dirty="0" err="1" smtClean="0"/>
                        <a:t>ShapeNetPart</a:t>
                      </a:r>
                      <a:r>
                        <a:rPr lang="en-US" altLang="zh-CN" sz="1400" baseline="0" dirty="0" smtClean="0"/>
                        <a:t>, (56.1mIoU, 84.1Acc) @S3DIS</a:t>
                      </a:r>
                      <a:endParaRPr lang="zh-CN" altLang="en-US" sz="1400" dirty="0"/>
                    </a:p>
                  </a:txBody>
                  <a:tcPr/>
                </a:tc>
                <a:extLst>
                  <a:ext uri="{0D108BD9-81ED-4DB2-BD59-A6C34878D82A}">
                    <a16:rowId xmlns:a16="http://schemas.microsoft.com/office/drawing/2014/main" val="272841079"/>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MinkowskiNet</a:t>
                      </a:r>
                      <a:r>
                        <a:rPr lang="en-US" altLang="zh-CN" sz="1400" dirty="0" smtClean="0"/>
                        <a:t>(best)</a:t>
                      </a:r>
                      <a:endParaRPr lang="zh-CN" altLang="en-US" sz="1400" dirty="0" smtClean="0"/>
                    </a:p>
                  </a:txBody>
                  <a:tcPr/>
                </a:tc>
                <a:tc>
                  <a:txBody>
                    <a:bodyPr/>
                    <a:lstStyle/>
                    <a:p>
                      <a:pPr algn="ctr"/>
                      <a:r>
                        <a:rPr lang="en-US" altLang="zh-CN" sz="1400" dirty="0" smtClean="0"/>
                        <a:t>-</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4"/>
                        </a:rPr>
                        <a:t>73.4@ScanNet</a:t>
                      </a:r>
                      <a:r>
                        <a:rPr lang="en-US" altLang="zh-CN" sz="1400" dirty="0" smtClean="0"/>
                        <a:t>;</a:t>
                      </a:r>
                      <a:r>
                        <a:rPr lang="en-US" altLang="zh-CN" sz="1400" baseline="0" dirty="0" smtClean="0"/>
                        <a:t> </a:t>
                      </a:r>
                      <a:r>
                        <a:rPr lang="en-US" altLang="zh-CN" sz="1400" dirty="0" smtClean="0"/>
                        <a:t>(66.0</a:t>
                      </a:r>
                      <a:r>
                        <a:rPr lang="en-US" altLang="zh-CN" sz="1400" dirty="0" smtClean="0">
                          <a:hlinkClick r:id="rId5"/>
                        </a:rPr>
                        <a:t>mIoU,</a:t>
                      </a:r>
                      <a:r>
                        <a:rPr lang="en-US" altLang="zh-CN" sz="1400" baseline="0" dirty="0" smtClean="0">
                          <a:hlinkClick r:id="rId5"/>
                        </a:rPr>
                        <a:t> 73.3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smtClean="0"/>
                    </a:p>
                  </a:txBody>
                  <a:tcPr/>
                </a:tc>
                <a:extLst>
                  <a:ext uri="{0D108BD9-81ED-4DB2-BD59-A6C34878D82A}">
                    <a16:rowId xmlns:a16="http://schemas.microsoft.com/office/drawing/2014/main" val="2259723974"/>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MinkowskiUNet42</a:t>
                      </a:r>
                      <a:endParaRPr lang="zh-CN" altLang="en-US" sz="1400" dirty="0" smtClean="0"/>
                    </a:p>
                  </a:txBody>
                  <a:tcPr/>
                </a:tc>
                <a:tc>
                  <a:txBody>
                    <a:bodyPr/>
                    <a:lstStyle/>
                    <a:p>
                      <a:pPr algn="ctr"/>
                      <a:r>
                        <a:rPr lang="en-US" altLang="zh-CN" sz="1400" dirty="0" smtClean="0"/>
                        <a:t>37.9</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5"/>
                        </a:rPr>
                        <a:t>66.6@ScanNet</a:t>
                      </a:r>
                      <a:r>
                        <a:rPr lang="en-US" altLang="zh-CN" sz="1400" dirty="0" smtClean="0"/>
                        <a:t>; (66.0</a:t>
                      </a:r>
                      <a:r>
                        <a:rPr lang="en-US" altLang="zh-CN" sz="1400" dirty="0" smtClean="0">
                          <a:hlinkClick r:id="rId5"/>
                        </a:rPr>
                        <a:t>mIoU,</a:t>
                      </a:r>
                      <a:r>
                        <a:rPr lang="en-US" altLang="zh-CN" sz="1400" baseline="0" dirty="0" smtClean="0">
                          <a:hlinkClick r:id="rId5"/>
                        </a:rPr>
                        <a:t> 73.3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smtClean="0"/>
                    </a:p>
                  </a:txBody>
                  <a:tcPr/>
                </a:tc>
                <a:extLst>
                  <a:ext uri="{0D108BD9-81ED-4DB2-BD59-A6C34878D82A}">
                    <a16:rowId xmlns:a16="http://schemas.microsoft.com/office/drawing/2014/main" val="3829453293"/>
                  </a:ext>
                </a:extLst>
              </a:tr>
              <a:tr h="5143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solidFill>
                            <a:srgbClr val="FF0000"/>
                          </a:solidFill>
                        </a:rPr>
                        <a:t>MinkowskiUNet32</a:t>
                      </a:r>
                      <a:endParaRPr lang="zh-CN" altLang="en-US" sz="1400" dirty="0" smtClean="0">
                        <a:solidFill>
                          <a:srgbClr val="FF0000"/>
                        </a:solidFill>
                      </a:endParaRPr>
                    </a:p>
                  </a:txBody>
                  <a:tcPr/>
                </a:tc>
                <a:tc>
                  <a:txBody>
                    <a:bodyPr/>
                    <a:lstStyle/>
                    <a:p>
                      <a:pPr algn="ctr"/>
                      <a:r>
                        <a:rPr lang="en-US" altLang="zh-CN" sz="1400" dirty="0" smtClean="0">
                          <a:solidFill>
                            <a:srgbClr val="FF0000"/>
                          </a:solidFill>
                        </a:rPr>
                        <a:t>21.7</a:t>
                      </a:r>
                      <a:endParaRPr lang="zh-CN" altLang="en-US" sz="1400" dirty="0">
                        <a:solidFill>
                          <a:srgbClr val="FF0000"/>
                        </a:solidFill>
                      </a:endParaRPr>
                    </a:p>
                  </a:txBody>
                  <a:tcPr/>
                </a:tc>
                <a:tc>
                  <a:txBody>
                    <a:bodyPr/>
                    <a:lstStyle/>
                    <a:p>
                      <a:pPr algn="ctr"/>
                      <a:r>
                        <a:rPr lang="en-US" altLang="zh-CN" sz="1400" dirty="0" smtClean="0">
                          <a:solidFill>
                            <a:srgbClr val="FF0000"/>
                          </a:solidFill>
                        </a:rPr>
                        <a:t>114</a:t>
                      </a:r>
                      <a:endParaRPr lang="zh-CN" altLang="en-US" sz="1400" b="1" dirty="0">
                        <a:solidFill>
                          <a:srgbClr val="FF0000"/>
                        </a:solidFill>
                      </a:endParaRPr>
                    </a:p>
                  </a:txBody>
                  <a:tcPr/>
                </a:tc>
                <a:tc>
                  <a:txBody>
                    <a:bodyPr/>
                    <a:lstStyle/>
                    <a:p>
                      <a:pPr algn="ctr"/>
                      <a:r>
                        <a:rPr lang="en-US" altLang="zh-CN" sz="1400" dirty="0" smtClean="0">
                          <a:hlinkClick r:id="rId16"/>
                        </a:rPr>
                        <a:t>63.1@SemanticKITTI</a:t>
                      </a:r>
                      <a:r>
                        <a:rPr lang="en-US" altLang="zh-CN" sz="1400" dirty="0" smtClean="0"/>
                        <a:t>; 65.9@ScanNet; (</a:t>
                      </a:r>
                      <a:r>
                        <a:rPr lang="en-US" altLang="zh-CN" sz="1400" dirty="0" smtClean="0">
                          <a:hlinkClick r:id="rId5"/>
                        </a:rPr>
                        <a:t>78.67 </a:t>
                      </a:r>
                      <a:r>
                        <a:rPr lang="en-US" altLang="zh-CN" sz="1400" dirty="0" err="1" smtClean="0">
                          <a:hlinkClick r:id="rId5"/>
                        </a:rPr>
                        <a:t>mIoU</a:t>
                      </a:r>
                      <a:r>
                        <a:rPr lang="en-US" altLang="zh-CN" sz="1400" dirty="0" smtClean="0">
                          <a:hlinkClick r:id="rId5"/>
                        </a:rPr>
                        <a:t>,</a:t>
                      </a:r>
                      <a:r>
                        <a:rPr lang="en-US" altLang="zh-CN" sz="1400" baseline="0" dirty="0" smtClean="0">
                          <a:hlinkClick r:id="rId5"/>
                        </a:rPr>
                        <a:t> 90.51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@4D</a:t>
                      </a:r>
                      <a:r>
                        <a:rPr lang="en-US" altLang="zh-CN" sz="1400" dirty="0" smtClean="0"/>
                        <a:t> </a:t>
                      </a:r>
                      <a:r>
                        <a:rPr lang="en-US" altLang="zh-CN" sz="1400" dirty="0" err="1" smtClean="0"/>
                        <a:t>Synthia</a:t>
                      </a:r>
                      <a:r>
                        <a:rPr lang="en-US" altLang="zh-CN" sz="1400" dirty="0" smtClean="0"/>
                        <a:t>;</a:t>
                      </a:r>
                      <a:r>
                        <a:rPr lang="en-US" altLang="zh-CN" sz="1400" baseline="0" dirty="0" smtClean="0"/>
                        <a:t> </a:t>
                      </a:r>
                      <a:r>
                        <a:rPr lang="en-US" altLang="zh-CN" sz="1400" dirty="0" smtClean="0"/>
                        <a:t>(65.35 </a:t>
                      </a:r>
                      <a:r>
                        <a:rPr lang="en-US" altLang="zh-CN" sz="1400" dirty="0" err="1" smtClean="0">
                          <a:hlinkClick r:id="rId5"/>
                        </a:rPr>
                        <a:t>mIoU</a:t>
                      </a:r>
                      <a:r>
                        <a:rPr lang="en-US" altLang="zh-CN" sz="1400" dirty="0" smtClean="0">
                          <a:hlinkClick r:id="rId5"/>
                        </a:rPr>
                        <a:t>,</a:t>
                      </a:r>
                      <a:r>
                        <a:rPr lang="en-US" altLang="zh-CN" sz="1400" baseline="0" dirty="0" smtClean="0">
                          <a:hlinkClick r:id="rId5"/>
                        </a:rPr>
                        <a:t> 71.17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a:p>
                  </a:txBody>
                  <a:tcPr/>
                </a:tc>
                <a:extLst>
                  <a:ext uri="{0D108BD9-81ED-4DB2-BD59-A6C34878D82A}">
                    <a16:rowId xmlns:a16="http://schemas.microsoft.com/office/drawing/2014/main" val="2492809859"/>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MinkowskiNet20</a:t>
                      </a:r>
                      <a:endParaRPr lang="zh-CN" altLang="en-US" sz="1400" dirty="0" smtClean="0"/>
                    </a:p>
                  </a:txBody>
                  <a:tcPr/>
                </a:tc>
                <a:tc>
                  <a:txBody>
                    <a:bodyPr/>
                    <a:lstStyle/>
                    <a:p>
                      <a:pPr algn="ctr"/>
                      <a:r>
                        <a:rPr lang="en-US" altLang="zh-CN" sz="1400" dirty="0" smtClean="0"/>
                        <a:t>11.6</a:t>
                      </a:r>
                      <a:endParaRPr lang="zh-CN" altLang="en-US" sz="1400" dirty="0"/>
                    </a:p>
                  </a:txBody>
                  <a:tcPr/>
                </a:tc>
                <a:tc>
                  <a:txBody>
                    <a:bodyPr/>
                    <a:lstStyle/>
                    <a:p>
                      <a:pPr algn="ctr"/>
                      <a:r>
                        <a:rPr lang="en-US" altLang="zh-CN" sz="1400" dirty="0" smtClean="0"/>
                        <a:t>-</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7"/>
                        </a:rPr>
                        <a:t>63.9@ScanNet</a:t>
                      </a:r>
                      <a:r>
                        <a:rPr lang="en-US" altLang="zh-CN" sz="1400" dirty="0" smtClean="0"/>
                        <a:t>; (</a:t>
                      </a:r>
                      <a:r>
                        <a:rPr lang="en-US" altLang="zh-CN" sz="1400" dirty="0" smtClean="0">
                          <a:hlinkClick r:id="rId5"/>
                        </a:rPr>
                        <a:t>77.46 </a:t>
                      </a:r>
                      <a:r>
                        <a:rPr lang="en-US" altLang="zh-CN" sz="1400" dirty="0" err="1" smtClean="0">
                          <a:hlinkClick r:id="rId5"/>
                        </a:rPr>
                        <a:t>mIoU</a:t>
                      </a:r>
                      <a:r>
                        <a:rPr lang="en-US" altLang="zh-CN" sz="1400" dirty="0" smtClean="0">
                          <a:hlinkClick r:id="rId5"/>
                        </a:rPr>
                        <a:t>,</a:t>
                      </a:r>
                      <a:r>
                        <a:rPr lang="en-US" altLang="zh-CN" sz="1400" baseline="0" dirty="0" smtClean="0">
                          <a:hlinkClick r:id="rId5"/>
                        </a:rPr>
                        <a:t> 88.0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@4D</a:t>
                      </a:r>
                      <a:r>
                        <a:rPr lang="en-US" altLang="zh-CN" sz="1400" dirty="0" smtClean="0"/>
                        <a:t> </a:t>
                      </a:r>
                      <a:r>
                        <a:rPr lang="en-US" altLang="zh-CN" sz="1400" dirty="0" err="1" smtClean="0"/>
                        <a:t>Synthia</a:t>
                      </a:r>
                      <a:r>
                        <a:rPr lang="en-US" altLang="zh-CN" sz="1400" dirty="0" smtClean="0"/>
                        <a:t>; (62.60 </a:t>
                      </a:r>
                      <a:r>
                        <a:rPr lang="en-US" altLang="zh-CN" sz="1400" dirty="0" err="1" smtClean="0">
                          <a:hlinkClick r:id="rId5"/>
                        </a:rPr>
                        <a:t>mIoU</a:t>
                      </a:r>
                      <a:r>
                        <a:rPr lang="en-US" altLang="zh-CN" sz="1400" dirty="0" smtClean="0">
                          <a:hlinkClick r:id="rId5"/>
                        </a:rPr>
                        <a:t>,</a:t>
                      </a:r>
                      <a:r>
                        <a:rPr lang="en-US" altLang="zh-CN" sz="1400" baseline="0" dirty="0" smtClean="0">
                          <a:hlinkClick r:id="rId5"/>
                        </a:rPr>
                        <a:t> 69.62 </a:t>
                      </a:r>
                      <a:r>
                        <a:rPr lang="en-US" altLang="zh-CN" sz="1400" baseline="0" dirty="0" err="1" smtClean="0">
                          <a:hlinkClick r:id="rId5"/>
                        </a:rPr>
                        <a:t>Acc</a:t>
                      </a:r>
                      <a:r>
                        <a:rPr lang="en-US" altLang="zh-CN" sz="1400" baseline="0" dirty="0" smtClean="0">
                          <a:hlinkClick r:id="rId5"/>
                        </a:rPr>
                        <a:t>) </a:t>
                      </a:r>
                      <a:r>
                        <a:rPr lang="en-US" altLang="zh-CN" sz="1400" dirty="0" smtClean="0">
                          <a:hlinkClick r:id="rId5"/>
                        </a:rPr>
                        <a:t>@</a:t>
                      </a:r>
                      <a:r>
                        <a:rPr lang="en-US" altLang="zh-CN" sz="1400" dirty="0" smtClean="0"/>
                        <a:t>S3DIS</a:t>
                      </a:r>
                      <a:endParaRPr lang="zh-CN" altLang="en-US" sz="1400" dirty="0" smtClean="0"/>
                    </a:p>
                  </a:txBody>
                  <a:tcPr/>
                </a:tc>
                <a:extLst>
                  <a:ext uri="{0D108BD9-81ED-4DB2-BD59-A6C34878D82A}">
                    <a16:rowId xmlns:a16="http://schemas.microsoft.com/office/drawing/2014/main" val="1813081007"/>
                  </a:ext>
                </a:extLst>
              </a:tr>
              <a:tr h="302553">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err="1" smtClean="0"/>
                        <a:t>MinkowskiNet</a:t>
                      </a:r>
                      <a:r>
                        <a:rPr lang="en-US" altLang="zh-CN" sz="1400" dirty="0" smtClean="0"/>
                        <a:t>-mini</a:t>
                      </a:r>
                      <a:endParaRPr lang="zh-CN" altLang="en-US" sz="1400" dirty="0" smtClean="0"/>
                    </a:p>
                  </a:txBody>
                  <a:tcPr/>
                </a:tc>
                <a:tc>
                  <a:txBody>
                    <a:bodyPr/>
                    <a:lstStyle/>
                    <a:p>
                      <a:pPr algn="ctr"/>
                      <a:r>
                        <a:rPr lang="en-US" altLang="zh-CN" sz="1400" dirty="0" smtClean="0"/>
                        <a:t>2.2</a:t>
                      </a:r>
                      <a:endParaRPr lang="zh-CN" altLang="en-US" sz="1400" dirty="0"/>
                    </a:p>
                  </a:txBody>
                  <a:tcPr/>
                </a:tc>
                <a:tc>
                  <a:txBody>
                    <a:bodyPr/>
                    <a:lstStyle/>
                    <a:p>
                      <a:pPr algn="ctr"/>
                      <a:r>
                        <a:rPr lang="en-US" altLang="zh-CN" sz="1400" dirty="0" smtClean="0"/>
                        <a:t>11</a:t>
                      </a: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8"/>
                        </a:rPr>
                        <a:t>57.5@SemanticKITTI</a:t>
                      </a:r>
                      <a:endParaRPr lang="zh-CN" altLang="en-US" sz="1400" dirty="0" smtClean="0"/>
                    </a:p>
                  </a:txBody>
                  <a:tcPr/>
                </a:tc>
                <a:extLst>
                  <a:ext uri="{0D108BD9-81ED-4DB2-BD59-A6C34878D82A}">
                    <a16:rowId xmlns:a16="http://schemas.microsoft.com/office/drawing/2014/main" val="2415345547"/>
                  </a:ext>
                </a:extLst>
              </a:tr>
              <a:tr h="726128">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t>Dataset</a:t>
                      </a:r>
                      <a:r>
                        <a:rPr lang="en-US" altLang="zh-CN" sz="1400" baseline="0" dirty="0" smtClean="0"/>
                        <a:t> SOTA</a:t>
                      </a:r>
                      <a:endParaRPr lang="zh-CN" altLang="en-US" sz="1400" dirty="0" smtClean="0"/>
                    </a:p>
                  </a:txBody>
                  <a:tcPr/>
                </a:tc>
                <a:tc>
                  <a:txBody>
                    <a:bodyPr/>
                    <a:lstStyle/>
                    <a:p>
                      <a:pPr algn="ctr"/>
                      <a:endParaRPr lang="zh-CN" altLang="en-US" sz="1400" dirty="0"/>
                    </a:p>
                  </a:txBody>
                  <a:tcPr/>
                </a:tc>
                <a:tc>
                  <a:txBody>
                    <a:bodyPr/>
                    <a:lstStyle/>
                    <a:p>
                      <a:pPr algn="ctr"/>
                      <a:endParaRPr lang="zh-CN" altLang="en-US" sz="14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dirty="0" smtClean="0">
                          <a:hlinkClick r:id="rId19"/>
                        </a:rPr>
                        <a:t>95.4(</a:t>
                      </a:r>
                      <a:r>
                        <a:rPr lang="en-US" altLang="zh-CN" sz="1400" dirty="0" err="1" smtClean="0">
                          <a:hlinkClick r:id="rId19"/>
                        </a:rPr>
                        <a:t>PointView</a:t>
                      </a:r>
                      <a:r>
                        <a:rPr lang="en-US" altLang="zh-CN" sz="1400" dirty="0" smtClean="0">
                          <a:hlinkClick r:id="rId19"/>
                        </a:rPr>
                        <a:t>-GCN)@ModelNet40</a:t>
                      </a:r>
                      <a:r>
                        <a:rPr lang="en-US" altLang="zh-CN" sz="1400" dirty="0" smtClean="0"/>
                        <a:t>; 85.7(</a:t>
                      </a:r>
                      <a:r>
                        <a:rPr lang="en-US" altLang="zh-CN" sz="1400" dirty="0" err="1" smtClean="0"/>
                        <a:t>PointMLP</a:t>
                      </a:r>
                      <a:r>
                        <a:rPr lang="en-US" altLang="zh-CN" sz="1400" dirty="0" smtClean="0"/>
                        <a:t>)@</a:t>
                      </a:r>
                      <a:r>
                        <a:rPr lang="en-US" altLang="zh-CN" sz="1400" dirty="0" err="1" smtClean="0"/>
                        <a:t>ScanObjectNN</a:t>
                      </a:r>
                      <a:r>
                        <a:rPr lang="en-US" altLang="zh-CN" sz="1400" dirty="0" smtClean="0"/>
                        <a:t>(</a:t>
                      </a:r>
                      <a:r>
                        <a:rPr lang="en-US" altLang="zh-CN" sz="1400" dirty="0" err="1" smtClean="0"/>
                        <a:t>cla</a:t>
                      </a:r>
                      <a:r>
                        <a:rPr lang="en-US" altLang="zh-CN" sz="1400" dirty="0" smtClean="0"/>
                        <a:t>.);</a:t>
                      </a:r>
                      <a:r>
                        <a:rPr lang="en-US" altLang="zh-CN" sz="1400" baseline="0" dirty="0" smtClean="0"/>
                        <a:t> </a:t>
                      </a:r>
                      <a:r>
                        <a:rPr lang="en-US" altLang="zh-CN" sz="1400" dirty="0" smtClean="0"/>
                        <a:t>78.1(Mix3D)@</a:t>
                      </a:r>
                      <a:r>
                        <a:rPr lang="en-US" altLang="zh-CN" sz="1400" dirty="0" err="1" smtClean="0"/>
                        <a:t>ScanNet</a:t>
                      </a:r>
                      <a:r>
                        <a:rPr lang="en-US" altLang="zh-CN" sz="1400" dirty="0" smtClean="0"/>
                        <a:t>(</a:t>
                      </a:r>
                      <a:r>
                        <a:rPr lang="en-US" altLang="zh-CN" sz="1400" dirty="0" err="1" smtClean="0"/>
                        <a:t>seg</a:t>
                      </a:r>
                      <a:r>
                        <a:rPr lang="en-US" altLang="zh-CN" sz="1400" dirty="0" smtClean="0"/>
                        <a:t>.);</a:t>
                      </a:r>
                      <a:r>
                        <a:rPr lang="en-US" altLang="zh-CN" sz="1400" baseline="0" dirty="0" smtClean="0"/>
                        <a:t> (87.7, 86.6)(FG-Net)@</a:t>
                      </a:r>
                      <a:r>
                        <a:rPr lang="en-US" altLang="zh-CN" sz="1400" baseline="0" dirty="0" err="1" smtClean="0"/>
                        <a:t>ShapeNetPart</a:t>
                      </a:r>
                      <a:r>
                        <a:rPr lang="en-US" altLang="zh-CN" sz="1400" baseline="0" dirty="0" smtClean="0"/>
                        <a:t>(</a:t>
                      </a:r>
                      <a:r>
                        <a:rPr lang="en-US" altLang="zh-CN" sz="1400" baseline="0" dirty="0" err="1" smtClean="0"/>
                        <a:t>seg</a:t>
                      </a:r>
                      <a:r>
                        <a:rPr lang="en-US" altLang="zh-CN" sz="1400" baseline="0" dirty="0" smtClean="0"/>
                        <a:t>.); </a:t>
                      </a:r>
                      <a:r>
                        <a:rPr lang="en-US" altLang="zh-CN" sz="1400" dirty="0" smtClean="0"/>
                        <a:t>70.8(AF2S3Net)@</a:t>
                      </a:r>
                      <a:r>
                        <a:rPr lang="en-US" altLang="zh-CN" sz="1400" dirty="0" err="1" smtClean="0">
                          <a:hlinkClick r:id="rId3"/>
                        </a:rPr>
                        <a:t>SemanticKITTI</a:t>
                      </a:r>
                      <a:r>
                        <a:rPr lang="en-US" altLang="zh-CN" sz="1400" dirty="0" smtClean="0"/>
                        <a:t>(</a:t>
                      </a:r>
                      <a:r>
                        <a:rPr lang="en-US" altLang="zh-CN" sz="1400" dirty="0" err="1" smtClean="0"/>
                        <a:t>seg</a:t>
                      </a:r>
                      <a:r>
                        <a:rPr lang="en-US" altLang="zh-CN" sz="1400" dirty="0" smtClean="0"/>
                        <a:t>.); (74.7mIoU, 83.8</a:t>
                      </a:r>
                      <a:r>
                        <a:rPr lang="en-US" altLang="zh-CN" sz="1400" baseline="0" dirty="0" smtClean="0"/>
                        <a:t> </a:t>
                      </a:r>
                      <a:r>
                        <a:rPr lang="en-US" altLang="zh-CN" sz="1400" baseline="0" dirty="0" err="1" smtClean="0"/>
                        <a:t>mAcc</a:t>
                      </a:r>
                      <a:r>
                        <a:rPr lang="en-US" altLang="zh-CN" sz="1400" baseline="0" dirty="0" smtClean="0"/>
                        <a:t>)</a:t>
                      </a:r>
                      <a:r>
                        <a:rPr lang="en-US" altLang="zh-CN" sz="1400" dirty="0" smtClean="0"/>
                        <a:t>(</a:t>
                      </a:r>
                      <a:r>
                        <a:rPr lang="en-US" altLang="zh-CN" sz="1400" dirty="0" err="1" smtClean="0"/>
                        <a:t>DeepViewAgg</a:t>
                      </a:r>
                      <a:r>
                        <a:rPr lang="en-US" altLang="zh-CN" sz="1400" dirty="0" smtClean="0"/>
                        <a:t>)@S3DIS(</a:t>
                      </a:r>
                      <a:r>
                        <a:rPr lang="en-US" altLang="zh-CN" sz="1400" dirty="0" err="1" smtClean="0"/>
                        <a:t>seg</a:t>
                      </a:r>
                      <a:r>
                        <a:rPr lang="en-US" altLang="zh-CN" sz="1400" dirty="0" smtClean="0"/>
                        <a:t>.); </a:t>
                      </a:r>
                      <a:endParaRPr lang="zh-CN" altLang="en-US" sz="1400" dirty="0" smtClean="0"/>
                    </a:p>
                  </a:txBody>
                  <a:tcPr/>
                </a:tc>
                <a:extLst>
                  <a:ext uri="{0D108BD9-81ED-4DB2-BD59-A6C34878D82A}">
                    <a16:rowId xmlns:a16="http://schemas.microsoft.com/office/drawing/2014/main" val="1613701706"/>
                  </a:ext>
                </a:extLst>
              </a:tr>
            </a:tbl>
          </a:graphicData>
        </a:graphic>
      </p:graphicFrame>
    </p:spTree>
    <p:extLst>
      <p:ext uri="{BB962C8B-B14F-4D97-AF65-F5344CB8AC3E}">
        <p14:creationId xmlns:p14="http://schemas.microsoft.com/office/powerpoint/2010/main" val="1797424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PointNeXt</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39</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447800" y="1200150"/>
            <a:ext cx="8915400" cy="5172075"/>
          </a:xfrm>
          <a:prstGeom prst="rect">
            <a:avLst/>
          </a:prstGeom>
        </p:spPr>
      </p:pic>
    </p:spTree>
    <p:extLst>
      <p:ext uri="{BB962C8B-B14F-4D97-AF65-F5344CB8AC3E}">
        <p14:creationId xmlns:p14="http://schemas.microsoft.com/office/powerpoint/2010/main" val="3004895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Dataset-</a:t>
            </a:r>
            <a:r>
              <a:rPr lang="zh-CN" altLang="en-US" dirty="0" smtClean="0"/>
              <a:t>合成</a:t>
            </a:r>
            <a:endParaRPr lang="zh-CN" altLang="en-US" dirty="0"/>
          </a:p>
        </p:txBody>
      </p:sp>
      <p:sp>
        <p:nvSpPr>
          <p:cNvPr id="3" name="文本占位符 2"/>
          <p:cNvSpPr>
            <a:spLocks noGrp="1"/>
          </p:cNvSpPr>
          <p:nvPr>
            <p:ph type="body" idx="1"/>
          </p:nvPr>
        </p:nvSpPr>
        <p:spPr>
          <a:xfrm>
            <a:off x="891539" y="1219200"/>
            <a:ext cx="10462261" cy="479298"/>
          </a:xfrm>
        </p:spPr>
        <p:txBody>
          <a:bodyPr/>
          <a:lstStyle/>
          <a:p>
            <a:pPr marL="0" indent="0">
              <a:buNone/>
            </a:pP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2587243" y="1524000"/>
            <a:ext cx="6709157" cy="3510507"/>
          </a:xfrm>
          <a:prstGeom prst="rect">
            <a:avLst/>
          </a:prstGeom>
        </p:spPr>
      </p:pic>
      <p:grpSp>
        <p:nvGrpSpPr>
          <p:cNvPr id="9" name="组合 8"/>
          <p:cNvGrpSpPr/>
          <p:nvPr/>
        </p:nvGrpSpPr>
        <p:grpSpPr>
          <a:xfrm>
            <a:off x="2743200" y="4971428"/>
            <a:ext cx="7098516" cy="1800898"/>
            <a:chOff x="2743200" y="4971428"/>
            <a:chExt cx="7098516" cy="1800898"/>
          </a:xfrm>
        </p:grpSpPr>
        <p:pic>
          <p:nvPicPr>
            <p:cNvPr id="6" name="图片 5"/>
            <p:cNvPicPr>
              <a:picLocks noChangeAspect="1"/>
            </p:cNvPicPr>
            <p:nvPr/>
          </p:nvPicPr>
          <p:blipFill>
            <a:blip r:embed="rId3"/>
            <a:stretch>
              <a:fillRect/>
            </a:stretch>
          </p:blipFill>
          <p:spPr>
            <a:xfrm>
              <a:off x="2743200" y="4971428"/>
              <a:ext cx="7098516" cy="1505572"/>
            </a:xfrm>
            <a:prstGeom prst="rect">
              <a:avLst/>
            </a:prstGeom>
          </p:spPr>
        </p:pic>
        <p:sp>
          <p:nvSpPr>
            <p:cNvPr id="8" name="文本框 7"/>
            <p:cNvSpPr txBox="1"/>
            <p:nvPr/>
          </p:nvSpPr>
          <p:spPr>
            <a:xfrm>
              <a:off x="3487811" y="6495327"/>
              <a:ext cx="5269716" cy="276999"/>
            </a:xfrm>
            <a:prstGeom prst="rect">
              <a:avLst/>
            </a:prstGeom>
            <a:noFill/>
          </p:spPr>
          <p:txBody>
            <a:bodyPr wrap="square" rtlCol="0">
              <a:spAutoFit/>
            </a:bodyPr>
            <a:lstStyle/>
            <a:p>
              <a:pPr algn="ctr"/>
              <a:r>
                <a:rPr lang="en-US" altLang="zh-CN" sz="1200" dirty="0" smtClean="0">
                  <a:latin typeface="Verdana" panose="020B0604030504040204" pitchFamily="34" charset="0"/>
                  <a:ea typeface="Verdana" panose="020B0604030504040204" pitchFamily="34" charset="0"/>
                </a:rPr>
                <a:t>SYNTHIA (</a:t>
              </a:r>
              <a:r>
                <a:rPr lang="en-US" altLang="zh-CN" sz="1200" dirty="0" err="1" smtClean="0">
                  <a:latin typeface="Verdana" panose="020B0604030504040204" pitchFamily="34" charset="0"/>
                  <a:ea typeface="Verdana" panose="020B0604030504040204" pitchFamily="34" charset="0"/>
                </a:rPr>
                <a:t>seg</a:t>
              </a:r>
              <a:r>
                <a:rPr lang="en-US" altLang="zh-CN" sz="1200" dirty="0" smtClean="0">
                  <a:latin typeface="Verdana" panose="020B0604030504040204" pitchFamily="34" charset="0"/>
                  <a:ea typeface="Verdana" panose="020B0604030504040204" pitchFamily="34" charset="0"/>
                </a:rPr>
                <a:t>.) G. </a:t>
              </a:r>
              <a:r>
                <a:rPr lang="en-US" altLang="zh-CN" sz="1200" dirty="0" err="1" smtClean="0">
                  <a:latin typeface="Verdana" panose="020B0604030504040204" pitchFamily="34" charset="0"/>
                  <a:ea typeface="Verdana" panose="020B0604030504040204" pitchFamily="34" charset="0"/>
                </a:rPr>
                <a:t>Ros</a:t>
              </a:r>
              <a:r>
                <a:rPr lang="en-US" altLang="zh-CN" sz="1200" dirty="0" smtClean="0">
                  <a:latin typeface="Verdana" panose="020B0604030504040204" pitchFamily="34" charset="0"/>
                  <a:ea typeface="Verdana" panose="020B0604030504040204" pitchFamily="34" charset="0"/>
                </a:rPr>
                <a:t> et al. CVPR 2016</a:t>
              </a:r>
              <a:endParaRPr lang="zh-CN" altLang="en-US" sz="1200" dirty="0">
                <a:latin typeface="Verdana" panose="020B0604030504040204" pitchFamily="34" charset="0"/>
              </a:endParaRPr>
            </a:p>
          </p:txBody>
        </p:sp>
      </p:grpSp>
    </p:spTree>
    <p:extLst>
      <p:ext uri="{BB962C8B-B14F-4D97-AF65-F5344CB8AC3E}">
        <p14:creationId xmlns:p14="http://schemas.microsoft.com/office/powerpoint/2010/main" val="18784043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网络总结</a:t>
            </a:r>
            <a:endParaRPr lang="zh-CN" altLang="en-US" dirty="0"/>
          </a:p>
        </p:txBody>
      </p:sp>
      <p:sp>
        <p:nvSpPr>
          <p:cNvPr id="3" name="文本占位符 2"/>
          <p:cNvSpPr>
            <a:spLocks noGrp="1"/>
          </p:cNvSpPr>
          <p:nvPr>
            <p:ph type="body" idx="1"/>
          </p:nvPr>
        </p:nvSpPr>
        <p:spPr>
          <a:xfrm>
            <a:off x="891539" y="1219200"/>
            <a:ext cx="10462261" cy="2215991"/>
          </a:xfrm>
        </p:spPr>
        <p:txBody>
          <a:bodyPr/>
          <a:lstStyle/>
          <a:p>
            <a:r>
              <a:rPr lang="en-US" altLang="zh-CN" dirty="0" err="1" smtClean="0"/>
              <a:t>Minkowski</a:t>
            </a:r>
            <a:r>
              <a:rPr lang="en-US" altLang="zh-CN" dirty="0" smtClean="0"/>
              <a:t> convolution</a:t>
            </a:r>
            <a:r>
              <a:rPr lang="zh-CN" altLang="en-US" dirty="0" smtClean="0"/>
              <a:t>通用，因为基于体素，能完全反映空间位置，虽然是稀疏卷积，但相对于使用</a:t>
            </a:r>
            <a:r>
              <a:rPr lang="en-US" altLang="zh-CN" dirty="0" smtClean="0"/>
              <a:t>point-based methods</a:t>
            </a:r>
            <a:r>
              <a:rPr lang="zh-CN" altLang="en-US" dirty="0" smtClean="0"/>
              <a:t>计算量参数量仍然大</a:t>
            </a:r>
            <a:endParaRPr lang="en-US" altLang="zh-CN" dirty="0" smtClean="0"/>
          </a:p>
          <a:p>
            <a:r>
              <a:rPr lang="en-US" altLang="zh-CN" dirty="0" err="1" smtClean="0"/>
              <a:t>PointMLP</a:t>
            </a:r>
            <a:r>
              <a:rPr lang="en-US" altLang="zh-CN" dirty="0" smtClean="0"/>
              <a:t>-elite</a:t>
            </a:r>
            <a:r>
              <a:rPr lang="zh-CN" altLang="en-US" dirty="0" smtClean="0"/>
              <a:t>和</a:t>
            </a:r>
            <a:r>
              <a:rPr lang="en-US" altLang="zh-CN" dirty="0" smtClean="0"/>
              <a:t>DGCNN</a:t>
            </a:r>
            <a:r>
              <a:rPr lang="zh-CN" altLang="en-US" dirty="0" smtClean="0"/>
              <a:t>都说明</a:t>
            </a:r>
            <a:r>
              <a:rPr lang="en-US" altLang="zh-CN" dirty="0" smtClean="0"/>
              <a:t>point-based methods</a:t>
            </a:r>
            <a:r>
              <a:rPr lang="zh-CN" altLang="en-US" dirty="0" smtClean="0"/>
              <a:t>模型小</a:t>
            </a:r>
            <a:endParaRPr lang="en-US" altLang="zh-CN" dirty="0" smtClean="0"/>
          </a:p>
          <a:p>
            <a:r>
              <a:rPr lang="en-US" altLang="zh-CN" dirty="0" smtClean="0"/>
              <a:t>DGCNN</a:t>
            </a:r>
            <a:r>
              <a:rPr lang="zh-CN" altLang="en-US" dirty="0" smtClean="0"/>
              <a:t>从原理上更关注邻域关联信息，高引用</a:t>
            </a:r>
            <a:r>
              <a:rPr lang="zh-CN" altLang="en-US" dirty="0"/>
              <a:t>，</a:t>
            </a:r>
            <a:r>
              <a:rPr lang="zh-CN" altLang="en-US" dirty="0" smtClean="0"/>
              <a:t>常作为</a:t>
            </a:r>
            <a:r>
              <a:rPr lang="en-US" altLang="zh-CN" dirty="0" smtClean="0"/>
              <a:t>backbone</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40</a:t>
            </a:fld>
            <a:endParaRPr lang="zh-CN" altLang="en-US"/>
          </a:p>
        </p:txBody>
      </p:sp>
      <p:sp>
        <p:nvSpPr>
          <p:cNvPr id="5" name="文本占位符 4"/>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756134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graphicFrame>
        <p:nvGraphicFramePr>
          <p:cNvPr id="5" name="图示 4"/>
          <p:cNvGraphicFramePr/>
          <p:nvPr>
            <p:extLst>
              <p:ext uri="{D42A27DB-BD31-4B8C-83A1-F6EECF244321}">
                <p14:modId xmlns:p14="http://schemas.microsoft.com/office/powerpoint/2010/main" val="2649165114"/>
              </p:ext>
            </p:extLst>
          </p:nvPr>
        </p:nvGraphicFramePr>
        <p:xfrm>
          <a:off x="1447800" y="1676400"/>
          <a:ext cx="9753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824829" y="344269"/>
            <a:ext cx="1842171" cy="646331"/>
          </a:xfrm>
          <a:prstGeom prst="rect">
            <a:avLst/>
          </a:prstGeom>
          <a:noFill/>
        </p:spPr>
        <p:txBody>
          <a:bodyPr wrap="none" rtlCol="0">
            <a:spAutoFit/>
          </a:bodyPr>
          <a:lstStyle/>
          <a:p>
            <a:r>
              <a:rPr kumimoji="0" lang="en-US" altLang="zh-CN" sz="3600" b="0" i="0" u="none" strike="noStrike" kern="0" cap="none" spc="0" normalizeH="0" baseline="0" noProof="0" dirty="0" smtClean="0">
                <a:ln>
                  <a:noFill/>
                </a:ln>
                <a:solidFill>
                  <a:prstClr val="black"/>
                </a:solidFill>
                <a:effectLst/>
                <a:uLnTx/>
                <a:uFillTx/>
                <a:latin typeface="Verdana"/>
                <a:ea typeface="+mj-ea"/>
              </a:rPr>
              <a:t>Outline</a:t>
            </a:r>
            <a:endParaRPr lang="zh-CN" altLang="en-US" sz="3600" b="0" dirty="0"/>
          </a:p>
        </p:txBody>
      </p:sp>
    </p:spTree>
    <p:extLst>
      <p:ext uri="{BB962C8B-B14F-4D97-AF65-F5344CB8AC3E}">
        <p14:creationId xmlns:p14="http://schemas.microsoft.com/office/powerpoint/2010/main" val="10796014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-Challenges</a:t>
            </a:r>
            <a:endParaRPr lang="zh-CN" altLang="en-US" dirty="0"/>
          </a:p>
        </p:txBody>
      </p:sp>
      <p:sp>
        <p:nvSpPr>
          <p:cNvPr id="3" name="文本占位符 2"/>
          <p:cNvSpPr>
            <a:spLocks noGrp="1"/>
          </p:cNvSpPr>
          <p:nvPr>
            <p:ph type="body" idx="1"/>
          </p:nvPr>
        </p:nvSpPr>
        <p:spPr>
          <a:xfrm>
            <a:off x="891539" y="1219200"/>
            <a:ext cx="10462261" cy="1661993"/>
          </a:xfrm>
        </p:spPr>
        <p:txBody>
          <a:bodyPr/>
          <a:lstStyle/>
          <a:p>
            <a:r>
              <a:rPr lang="zh-CN" altLang="en-US" dirty="0" smtClean="0"/>
              <a:t>点云是散点，需要</a:t>
            </a:r>
            <a:r>
              <a:rPr lang="en-US" altLang="zh-CN" dirty="0" smtClean="0"/>
              <a:t>Neighbor search</a:t>
            </a:r>
            <a:r>
              <a:rPr lang="zh-CN" altLang="en-US" dirty="0" smtClean="0"/>
              <a:t>找点集来计算输出点，</a:t>
            </a:r>
            <a:r>
              <a:rPr lang="en-US" altLang="zh-CN" dirty="0"/>
              <a:t> </a:t>
            </a:r>
            <a:r>
              <a:rPr lang="en-US" altLang="zh-CN" dirty="0" smtClean="0"/>
              <a:t>DRAM</a:t>
            </a:r>
            <a:r>
              <a:rPr lang="zh-CN" altLang="en-US" dirty="0" smtClean="0"/>
              <a:t>不规则</a:t>
            </a:r>
            <a:endParaRPr lang="en-US" altLang="zh-CN" dirty="0" smtClean="0"/>
          </a:p>
          <a:p>
            <a:r>
              <a:rPr lang="zh-CN" altLang="en-US" dirty="0" smtClean="0"/>
              <a:t>一个输入点被多个</a:t>
            </a:r>
            <a:r>
              <a:rPr lang="en-US" altLang="zh-CN" dirty="0" smtClean="0"/>
              <a:t>Neighbor</a:t>
            </a:r>
            <a:r>
              <a:rPr lang="zh-CN" altLang="en-US" dirty="0" smtClean="0"/>
              <a:t>域所共享，</a:t>
            </a:r>
            <a:r>
              <a:rPr lang="en-US" altLang="zh-CN" dirty="0" smtClean="0"/>
              <a:t>DRAM</a:t>
            </a:r>
            <a:r>
              <a:rPr lang="zh-CN" altLang="en-US" dirty="0" smtClean="0"/>
              <a:t>读取次数多</a:t>
            </a:r>
            <a:endParaRPr lang="en-US" altLang="zh-CN" dirty="0" smtClean="0"/>
          </a:p>
          <a:p>
            <a:r>
              <a:rPr lang="en-US" altLang="zh-CN" dirty="0" smtClean="0"/>
              <a:t>Neighbor Feature Matrix</a:t>
            </a:r>
            <a:r>
              <a:rPr lang="zh-CN" altLang="en-US" dirty="0" smtClean="0"/>
              <a:t>由输入点组合而来，数量多，计算量大</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42</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364" y="3749322"/>
            <a:ext cx="6251030" cy="2790814"/>
          </a:xfrm>
          <a:prstGeom prst="rect">
            <a:avLst/>
          </a:prstGeom>
        </p:spPr>
      </p:pic>
      <p:pic>
        <p:nvPicPr>
          <p:cNvPr id="8" name="图片 7"/>
          <p:cNvPicPr>
            <a:picLocks noChangeAspect="1"/>
          </p:cNvPicPr>
          <p:nvPr/>
        </p:nvPicPr>
        <p:blipFill>
          <a:blip r:embed="rId3"/>
          <a:stretch>
            <a:fillRect/>
          </a:stretch>
        </p:blipFill>
        <p:spPr>
          <a:xfrm>
            <a:off x="369982" y="4198341"/>
            <a:ext cx="5205182" cy="1904916"/>
          </a:xfrm>
          <a:prstGeom prst="rect">
            <a:avLst/>
          </a:prstGeom>
        </p:spPr>
      </p:pic>
    </p:spTree>
    <p:extLst>
      <p:ext uri="{BB962C8B-B14F-4D97-AF65-F5344CB8AC3E}">
        <p14:creationId xmlns:p14="http://schemas.microsoft.com/office/powerpoint/2010/main" val="3676528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-Solution</a:t>
            </a:r>
            <a:endParaRPr lang="zh-CN" altLang="en-US" dirty="0"/>
          </a:p>
        </p:txBody>
      </p:sp>
      <p:sp>
        <p:nvSpPr>
          <p:cNvPr id="3" name="文本占位符 2"/>
          <p:cNvSpPr>
            <a:spLocks noGrp="1"/>
          </p:cNvSpPr>
          <p:nvPr>
            <p:ph type="body" idx="1"/>
          </p:nvPr>
        </p:nvSpPr>
        <p:spPr>
          <a:xfrm>
            <a:off x="891539" y="1219200"/>
            <a:ext cx="10462261" cy="1521955"/>
          </a:xfrm>
        </p:spPr>
        <p:txBody>
          <a:bodyPr/>
          <a:lstStyle/>
          <a:p>
            <a:r>
              <a:rPr lang="en-US" altLang="zh-CN" dirty="0" smtClean="0"/>
              <a:t>Neighbor feature matrix</a:t>
            </a:r>
            <a:r>
              <a:rPr lang="zh-CN" altLang="en-US" dirty="0" smtClean="0"/>
              <a:t>与</a:t>
            </a:r>
            <a:r>
              <a:rPr lang="en-US" altLang="zh-CN" dirty="0" smtClean="0"/>
              <a:t>kernel</a:t>
            </a:r>
            <a:r>
              <a:rPr lang="zh-CN" altLang="en-US" dirty="0" smtClean="0"/>
              <a:t>矩阵乘法可以拆分成输入点与</a:t>
            </a:r>
            <a:r>
              <a:rPr lang="en-US" altLang="zh-CN" dirty="0" smtClean="0"/>
              <a:t>kernel</a:t>
            </a:r>
            <a:r>
              <a:rPr lang="zh-CN" altLang="en-US" dirty="0" smtClean="0"/>
              <a:t>矩阵乘法</a:t>
            </a:r>
            <a:endParaRPr lang="en-US" altLang="zh-CN" dirty="0" smtClean="0"/>
          </a:p>
          <a:p>
            <a:pPr lvl="1"/>
            <a:r>
              <a:rPr lang="en-US" altLang="zh-CN" dirty="0" err="1" smtClean="0"/>
              <a:t>ReLU</a:t>
            </a:r>
            <a:r>
              <a:rPr lang="zh-CN" altLang="en-US" dirty="0" smtClean="0"/>
              <a:t>这种非线性也强制拆分，这种近似导致</a:t>
            </a:r>
            <a:r>
              <a:rPr lang="en-US" altLang="zh-CN" dirty="0" smtClean="0"/>
              <a:t>-0.9%-+1.2% accuracy</a:t>
            </a:r>
            <a:r>
              <a:rPr lang="zh-CN" altLang="en-US" dirty="0" smtClean="0"/>
              <a:t>波动</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43</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741169" y="3276600"/>
            <a:ext cx="8763000" cy="3409218"/>
          </a:xfrm>
          <a:prstGeom prst="rect">
            <a:avLst/>
          </a:prstGeom>
        </p:spPr>
      </p:pic>
    </p:spTree>
    <p:extLst>
      <p:ext uri="{BB962C8B-B14F-4D97-AF65-F5344CB8AC3E}">
        <p14:creationId xmlns:p14="http://schemas.microsoft.com/office/powerpoint/2010/main" val="1858083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-Delay Aggregation</a:t>
            </a:r>
            <a:endParaRPr lang="zh-CN" altLang="en-US" dirty="0"/>
          </a:p>
        </p:txBody>
      </p:sp>
      <p:sp>
        <p:nvSpPr>
          <p:cNvPr id="3" name="文本占位符 2"/>
          <p:cNvSpPr>
            <a:spLocks noGrp="1"/>
          </p:cNvSpPr>
          <p:nvPr>
            <p:ph type="body" idx="1"/>
          </p:nvPr>
        </p:nvSpPr>
        <p:spPr>
          <a:xfrm>
            <a:off x="891539" y="1219200"/>
            <a:ext cx="10462261" cy="1107996"/>
          </a:xfrm>
        </p:spPr>
        <p:txBody>
          <a:bodyPr/>
          <a:lstStyle/>
          <a:p>
            <a:r>
              <a:rPr lang="en-US" altLang="zh-CN" dirty="0" smtClean="0"/>
              <a:t>Decouples neighbor search with feature computation</a:t>
            </a:r>
          </a:p>
          <a:p>
            <a:r>
              <a:rPr lang="zh-CN" altLang="en-US" dirty="0"/>
              <a:t>片</a:t>
            </a:r>
            <a:r>
              <a:rPr lang="zh-CN" altLang="en-US" dirty="0" smtClean="0"/>
              <a:t>上并行计算</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44</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447800" y="2465695"/>
            <a:ext cx="9716342" cy="4008467"/>
          </a:xfrm>
          <a:prstGeom prst="rect">
            <a:avLst/>
          </a:prstGeom>
        </p:spPr>
      </p:pic>
    </p:spTree>
    <p:extLst>
      <p:ext uri="{BB962C8B-B14F-4D97-AF65-F5344CB8AC3E}">
        <p14:creationId xmlns:p14="http://schemas.microsoft.com/office/powerpoint/2010/main" val="1625097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-Acceleration Frame</a:t>
            </a:r>
            <a:endParaRPr lang="zh-CN" altLang="en-US" dirty="0"/>
          </a:p>
        </p:txBody>
      </p:sp>
      <p:sp>
        <p:nvSpPr>
          <p:cNvPr id="3" name="文本占位符 2"/>
          <p:cNvSpPr>
            <a:spLocks noGrp="1"/>
          </p:cNvSpPr>
          <p:nvPr>
            <p:ph type="body" idx="1"/>
          </p:nvPr>
        </p:nvSpPr>
        <p:spPr>
          <a:xfrm>
            <a:off x="891539" y="1219200"/>
            <a:ext cx="10462261" cy="479298"/>
          </a:xfrm>
        </p:spPr>
        <p:txBody>
          <a:bodyPr/>
          <a:lstStyle/>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45</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872502" y="1982700"/>
            <a:ext cx="10773808" cy="4570500"/>
          </a:xfrm>
          <a:prstGeom prst="rect">
            <a:avLst/>
          </a:prstGeom>
        </p:spPr>
      </p:pic>
    </p:spTree>
    <p:extLst>
      <p:ext uri="{BB962C8B-B14F-4D97-AF65-F5344CB8AC3E}">
        <p14:creationId xmlns:p14="http://schemas.microsoft.com/office/powerpoint/2010/main" val="1444634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-Overall Hardware Design</a:t>
            </a:r>
            <a:endParaRPr lang="zh-CN" altLang="en-US" dirty="0"/>
          </a:p>
        </p:txBody>
      </p:sp>
      <p:sp>
        <p:nvSpPr>
          <p:cNvPr id="3" name="文本占位符 2"/>
          <p:cNvSpPr>
            <a:spLocks noGrp="1"/>
          </p:cNvSpPr>
          <p:nvPr>
            <p:ph type="body" idx="1"/>
          </p:nvPr>
        </p:nvSpPr>
        <p:spPr>
          <a:xfrm>
            <a:off x="891539" y="1219200"/>
            <a:ext cx="10462261" cy="1033296"/>
          </a:xfrm>
        </p:spPr>
        <p:txBody>
          <a:bodyPr/>
          <a:lstStyle/>
          <a:p>
            <a:r>
              <a:rPr lang="en-US" altLang="zh-CN" dirty="0"/>
              <a:t>With 3.8% area overhead to the NPU</a:t>
            </a:r>
            <a:endParaRPr lang="zh-CN" altLang="en-US" dirty="0"/>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46</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833717"/>
            <a:ext cx="9265203" cy="4704735"/>
          </a:xfrm>
          <a:prstGeom prst="rect">
            <a:avLst/>
          </a:prstGeom>
        </p:spPr>
      </p:pic>
    </p:spTree>
    <p:extLst>
      <p:ext uri="{BB962C8B-B14F-4D97-AF65-F5344CB8AC3E}">
        <p14:creationId xmlns:p14="http://schemas.microsoft.com/office/powerpoint/2010/main" val="4015880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Mesorasi</a:t>
            </a:r>
            <a:r>
              <a:rPr lang="en-US" altLang="zh-CN" dirty="0" smtClean="0"/>
              <a:t>-Experimental Results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47</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426542" y="1131060"/>
            <a:ext cx="5187696" cy="2819400"/>
          </a:xfrm>
          <a:prstGeom prst="rect">
            <a:avLst/>
          </a:prstGeom>
        </p:spPr>
      </p:pic>
      <p:pic>
        <p:nvPicPr>
          <p:cNvPr id="7" name="图片 6"/>
          <p:cNvPicPr>
            <a:picLocks noChangeAspect="1"/>
          </p:cNvPicPr>
          <p:nvPr/>
        </p:nvPicPr>
        <p:blipFill>
          <a:blip r:embed="rId3"/>
          <a:stretch>
            <a:fillRect/>
          </a:stretch>
        </p:blipFill>
        <p:spPr>
          <a:xfrm>
            <a:off x="2819400" y="3961522"/>
            <a:ext cx="7414903" cy="2804403"/>
          </a:xfrm>
          <a:prstGeom prst="rect">
            <a:avLst/>
          </a:prstGeom>
        </p:spPr>
      </p:pic>
    </p:spTree>
    <p:extLst>
      <p:ext uri="{BB962C8B-B14F-4D97-AF65-F5344CB8AC3E}">
        <p14:creationId xmlns:p14="http://schemas.microsoft.com/office/powerpoint/2010/main" val="2406001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PNNPU[1]-Network</a:t>
            </a:r>
            <a:endParaRPr lang="zh-CN" altLang="en-US" dirty="0"/>
          </a:p>
        </p:txBody>
      </p:sp>
      <p:sp>
        <p:nvSpPr>
          <p:cNvPr id="3" name="文本占位符 2"/>
          <p:cNvSpPr>
            <a:spLocks noGrp="1"/>
          </p:cNvSpPr>
          <p:nvPr>
            <p:ph type="body" idx="1"/>
          </p:nvPr>
        </p:nvSpPr>
        <p:spPr>
          <a:xfrm>
            <a:off x="891539" y="1219200"/>
            <a:ext cx="10462261" cy="553998"/>
          </a:xfrm>
        </p:spPr>
        <p:txBody>
          <a:bodyPr/>
          <a:lstStyle/>
          <a:p>
            <a:r>
              <a:rPr lang="zh-CN" altLang="en-US" dirty="0" smtClean="0"/>
              <a:t>定制优化</a:t>
            </a:r>
            <a:r>
              <a:rPr lang="zh-CN" altLang="en-US" dirty="0"/>
              <a:t>实现</a:t>
            </a:r>
            <a:r>
              <a:rPr lang="en-US" altLang="zh-CN" dirty="0" err="1" smtClean="0"/>
              <a:t>VoteNet</a:t>
            </a:r>
            <a:r>
              <a:rPr lang="en-US" altLang="zh-CN" dirty="0" smtClean="0"/>
              <a:t>[2]@SUN RGB-D</a:t>
            </a:r>
            <a:r>
              <a:rPr lang="zh-CN" altLang="en-US" dirty="0"/>
              <a:t> </a:t>
            </a:r>
            <a:r>
              <a:rPr lang="en-US" altLang="zh-CN" dirty="0" smtClean="0"/>
              <a:t>(object detection)</a:t>
            </a:r>
          </a:p>
        </p:txBody>
      </p:sp>
      <p:sp>
        <p:nvSpPr>
          <p:cNvPr id="4" name="灯片编号占位符 3"/>
          <p:cNvSpPr>
            <a:spLocks noGrp="1"/>
          </p:cNvSpPr>
          <p:nvPr>
            <p:ph type="sldNum" sz="quarter" idx="13"/>
          </p:nvPr>
        </p:nvSpPr>
        <p:spPr/>
        <p:txBody>
          <a:bodyPr/>
          <a:lstStyle/>
          <a:p>
            <a:fld id="{5FEA4630-3412-4BD3-8048-632181BEA8B9}" type="slidenum">
              <a:rPr lang="zh-CN" altLang="en-US" smtClean="0"/>
              <a:t>48</a:t>
            </a:fld>
            <a:endParaRPr lang="zh-CN" altLang="en-US"/>
          </a:p>
        </p:txBody>
      </p:sp>
      <p:sp>
        <p:nvSpPr>
          <p:cNvPr id="5" name="文本占位符 4"/>
          <p:cNvSpPr>
            <a:spLocks noGrp="1"/>
          </p:cNvSpPr>
          <p:nvPr>
            <p:ph type="body" sz="quarter" idx="14"/>
          </p:nvPr>
        </p:nvSpPr>
        <p:spPr>
          <a:xfrm>
            <a:off x="891538" y="6019800"/>
            <a:ext cx="10462262" cy="777136"/>
          </a:xfrm>
        </p:spPr>
        <p:txBody>
          <a:bodyPr/>
          <a:lstStyle/>
          <a:p>
            <a:r>
              <a:rPr lang="en-US" altLang="zh-CN" dirty="0"/>
              <a:t>S. Kim, J. Lee, D. </a:t>
            </a:r>
            <a:r>
              <a:rPr lang="en-US" altLang="zh-CN" dirty="0" err="1"/>
              <a:t>Im</a:t>
            </a:r>
            <a:r>
              <a:rPr lang="en-US" altLang="zh-CN" dirty="0"/>
              <a:t> and H. -J. </a:t>
            </a:r>
            <a:r>
              <a:rPr lang="en-US" altLang="zh-CN" dirty="0" err="1"/>
              <a:t>Yoo</a:t>
            </a:r>
            <a:r>
              <a:rPr lang="en-US" altLang="zh-CN" dirty="0"/>
              <a:t>, "PNNPU: A 11.9 TOPS/W </a:t>
            </a:r>
            <a:r>
              <a:rPr lang="en-US" altLang="zh-CN" dirty="0" smtClean="0"/>
              <a:t>high-speed </a:t>
            </a:r>
            <a:r>
              <a:rPr lang="en-US" altLang="zh-CN" dirty="0"/>
              <a:t>3D </a:t>
            </a:r>
            <a:r>
              <a:rPr lang="en-US" altLang="zh-CN" dirty="0" smtClean="0"/>
              <a:t>point cloud-based neural network processor </a:t>
            </a:r>
            <a:r>
              <a:rPr lang="en-US" altLang="zh-CN" dirty="0"/>
              <a:t>with </a:t>
            </a:r>
            <a:r>
              <a:rPr lang="en-US" altLang="zh-CN" dirty="0" smtClean="0"/>
              <a:t>block-based point processing </a:t>
            </a:r>
            <a:r>
              <a:rPr lang="en-US" altLang="zh-CN" dirty="0"/>
              <a:t>for </a:t>
            </a:r>
            <a:r>
              <a:rPr lang="en-US" altLang="zh-CN" dirty="0" smtClean="0"/>
              <a:t>regular </a:t>
            </a:r>
            <a:r>
              <a:rPr lang="en-US" altLang="zh-CN" dirty="0"/>
              <a:t>DRAM </a:t>
            </a:r>
            <a:r>
              <a:rPr lang="en-US" altLang="zh-CN" dirty="0" smtClean="0"/>
              <a:t>access</a:t>
            </a:r>
            <a:r>
              <a:rPr lang="en-US" altLang="zh-CN" dirty="0"/>
              <a:t>," </a:t>
            </a:r>
            <a:r>
              <a:rPr lang="en-US" altLang="zh-CN" dirty="0" smtClean="0"/>
              <a:t>in </a:t>
            </a:r>
            <a:r>
              <a:rPr lang="en-US" altLang="zh-CN" i="1" dirty="0" smtClean="0"/>
              <a:t>Proc. of Symposium </a:t>
            </a:r>
            <a:r>
              <a:rPr lang="en-US" altLang="zh-CN" i="1" dirty="0"/>
              <a:t>on VLSI Circuits</a:t>
            </a:r>
            <a:r>
              <a:rPr lang="en-US" altLang="zh-CN" dirty="0"/>
              <a:t>, </a:t>
            </a:r>
            <a:r>
              <a:rPr lang="en-US" altLang="zh-CN" dirty="0" smtClean="0"/>
              <a:t>Jun. 2021</a:t>
            </a:r>
            <a:r>
              <a:rPr lang="en-US" altLang="zh-CN" dirty="0"/>
              <a:t>, pp. </a:t>
            </a:r>
            <a:r>
              <a:rPr lang="en-US" altLang="zh-CN" dirty="0" smtClean="0"/>
              <a:t>1-2.</a:t>
            </a:r>
            <a:endParaRPr lang="en-US" altLang="zh-CN" dirty="0"/>
          </a:p>
          <a:p>
            <a:r>
              <a:rPr lang="en-US" altLang="zh-CN" dirty="0" smtClean="0"/>
              <a:t>C</a:t>
            </a:r>
            <a:r>
              <a:rPr lang="en-US" altLang="zh-CN" dirty="0"/>
              <a:t>. R. Qi, O. Litany, K. He, and L. </a:t>
            </a:r>
            <a:r>
              <a:rPr lang="en-US" altLang="zh-CN" dirty="0" err="1"/>
              <a:t>Guibas</a:t>
            </a:r>
            <a:r>
              <a:rPr lang="en-US" altLang="zh-CN" dirty="0"/>
              <a:t>, “Deep Hough voting for 3D object detection in point clouds,” </a:t>
            </a:r>
            <a:r>
              <a:rPr lang="en-US" altLang="zh-CN" dirty="0" smtClean="0"/>
              <a:t>in </a:t>
            </a:r>
            <a:r>
              <a:rPr lang="en-US" altLang="zh-CN" i="1" dirty="0" smtClean="0"/>
              <a:t>Proc. of IEEE/CVF </a:t>
            </a:r>
            <a:r>
              <a:rPr lang="en-US" altLang="zh-CN" i="1" dirty="0"/>
              <a:t>International Conference on Computer </a:t>
            </a:r>
            <a:r>
              <a:rPr lang="en-US" altLang="zh-CN" i="1" dirty="0" smtClean="0"/>
              <a:t>Vision</a:t>
            </a:r>
            <a:r>
              <a:rPr lang="en-US" altLang="zh-CN" dirty="0" smtClean="0"/>
              <a:t>, pp. 9277-9286, Oct. 2019</a:t>
            </a:r>
            <a:r>
              <a:rPr lang="en-US" altLang="zh-CN" dirty="0"/>
              <a:t>. </a:t>
            </a:r>
            <a:endParaRPr lang="zh-CN" altLang="en-US" dirty="0"/>
          </a:p>
        </p:txBody>
      </p:sp>
      <p:pic>
        <p:nvPicPr>
          <p:cNvPr id="8" name="图片 7"/>
          <p:cNvPicPr>
            <a:picLocks noChangeAspect="1"/>
          </p:cNvPicPr>
          <p:nvPr/>
        </p:nvPicPr>
        <p:blipFill>
          <a:blip r:embed="rId2"/>
          <a:stretch>
            <a:fillRect/>
          </a:stretch>
        </p:blipFill>
        <p:spPr>
          <a:xfrm>
            <a:off x="2018819" y="1773198"/>
            <a:ext cx="8154361" cy="4223842"/>
          </a:xfrm>
          <a:prstGeom prst="rect">
            <a:avLst/>
          </a:prstGeom>
        </p:spPr>
      </p:pic>
    </p:spTree>
    <p:extLst>
      <p:ext uri="{BB962C8B-B14F-4D97-AF65-F5344CB8AC3E}">
        <p14:creationId xmlns:p14="http://schemas.microsoft.com/office/powerpoint/2010/main" val="822328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PNNPU-Challenges</a:t>
            </a:r>
            <a:endParaRPr lang="zh-CN" altLang="en-US" dirty="0"/>
          </a:p>
        </p:txBody>
      </p:sp>
      <p:sp>
        <p:nvSpPr>
          <p:cNvPr id="3" name="文本占位符 2"/>
          <p:cNvSpPr>
            <a:spLocks noGrp="1"/>
          </p:cNvSpPr>
          <p:nvPr>
            <p:ph type="body" idx="1"/>
          </p:nvPr>
        </p:nvSpPr>
        <p:spPr>
          <a:xfrm>
            <a:off x="891539" y="1219200"/>
            <a:ext cx="10462261" cy="1886286"/>
          </a:xfrm>
        </p:spPr>
        <p:txBody>
          <a:bodyPr/>
          <a:lstStyle/>
          <a:p>
            <a:r>
              <a:rPr lang="zh-CN" altLang="en-US" dirty="0" smtClean="0"/>
              <a:t>解决的问题</a:t>
            </a:r>
            <a:endParaRPr lang="en-US" altLang="zh-CN" dirty="0" smtClean="0"/>
          </a:p>
          <a:p>
            <a:pPr lvl="1"/>
            <a:r>
              <a:rPr lang="zh-CN" altLang="en-US" dirty="0"/>
              <a:t>点处理复</a:t>
            </a:r>
            <a:r>
              <a:rPr lang="zh-CN" altLang="en-US" dirty="0" smtClean="0"/>
              <a:t>杂低效</a:t>
            </a:r>
            <a:r>
              <a:rPr lang="en-US" altLang="zh-CN" dirty="0" smtClean="0"/>
              <a:t>-</a:t>
            </a:r>
            <a:r>
              <a:rPr lang="zh-CN" altLang="en-US" dirty="0" smtClean="0"/>
              <a:t>计算量和数据访问量正比于</a:t>
            </a:r>
            <a:r>
              <a:rPr lang="en-US" altLang="zh-CN" dirty="0" smtClean="0"/>
              <a:t>n</a:t>
            </a:r>
            <a:r>
              <a:rPr lang="en-US" altLang="zh-CN" baseline="30000" dirty="0" smtClean="0"/>
              <a:t>2</a:t>
            </a:r>
          </a:p>
          <a:p>
            <a:pPr lvl="1"/>
            <a:r>
              <a:rPr lang="zh-CN" altLang="en-US" dirty="0" smtClean="0"/>
              <a:t>卷积时，不规则频繁片外</a:t>
            </a:r>
            <a:r>
              <a:rPr lang="en-US" altLang="zh-CN" dirty="0" smtClean="0"/>
              <a:t>DRAM</a:t>
            </a:r>
            <a:r>
              <a:rPr lang="zh-CN" altLang="en-US" dirty="0" smtClean="0"/>
              <a:t>访问</a:t>
            </a:r>
            <a:endParaRPr lang="en-US" altLang="zh-CN" dirty="0" smtClean="0"/>
          </a:p>
          <a:p>
            <a:pPr lvl="1"/>
            <a:r>
              <a:rPr lang="zh-CN" altLang="en-US" dirty="0" smtClean="0"/>
              <a:t>大尺度</a:t>
            </a:r>
            <a:r>
              <a:rPr lang="en-US" altLang="zh-CN" dirty="0" smtClean="0"/>
              <a:t>Max-pooling(i.e. 128)</a:t>
            </a:r>
            <a:r>
              <a:rPr lang="zh-CN" altLang="en-US" dirty="0" smtClean="0"/>
              <a:t>引起大量前层卷积操作无效</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49</a:t>
            </a:fld>
            <a:endParaRPr lang="zh-CN" altLang="en-US"/>
          </a:p>
        </p:txBody>
      </p:sp>
      <p:pic>
        <p:nvPicPr>
          <p:cNvPr id="6" name="图片 5"/>
          <p:cNvPicPr>
            <a:picLocks noChangeAspect="1"/>
          </p:cNvPicPr>
          <p:nvPr/>
        </p:nvPicPr>
        <p:blipFill>
          <a:blip r:embed="rId2"/>
          <a:stretch>
            <a:fillRect/>
          </a:stretch>
        </p:blipFill>
        <p:spPr>
          <a:xfrm>
            <a:off x="6257293" y="3581401"/>
            <a:ext cx="5401307" cy="2875127"/>
          </a:xfrm>
          <a:prstGeom prst="rect">
            <a:avLst/>
          </a:prstGeom>
        </p:spPr>
      </p:pic>
      <p:pic>
        <p:nvPicPr>
          <p:cNvPr id="8" name="图片 7"/>
          <p:cNvPicPr>
            <a:picLocks noChangeAspect="1"/>
          </p:cNvPicPr>
          <p:nvPr/>
        </p:nvPicPr>
        <p:blipFill>
          <a:blip r:embed="rId3"/>
          <a:stretch>
            <a:fillRect/>
          </a:stretch>
        </p:blipFill>
        <p:spPr>
          <a:xfrm>
            <a:off x="586738" y="3556380"/>
            <a:ext cx="5374329" cy="2875127"/>
          </a:xfrm>
          <a:prstGeom prst="rect">
            <a:avLst/>
          </a:prstGeom>
        </p:spPr>
      </p:pic>
      <p:sp>
        <p:nvSpPr>
          <p:cNvPr id="10" name="文本占位符 9"/>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096452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Dataset-</a:t>
            </a:r>
            <a:r>
              <a:rPr lang="zh-CN" altLang="en-US" dirty="0"/>
              <a:t>真实</a:t>
            </a:r>
          </a:p>
        </p:txBody>
      </p:sp>
      <p:sp>
        <p:nvSpPr>
          <p:cNvPr id="3" name="文本占位符 2"/>
          <p:cNvSpPr>
            <a:spLocks noGrp="1"/>
          </p:cNvSpPr>
          <p:nvPr>
            <p:ph type="body" idx="1"/>
          </p:nvPr>
        </p:nvSpPr>
        <p:spPr>
          <a:xfrm>
            <a:off x="891539" y="1219200"/>
            <a:ext cx="10462261" cy="479298"/>
          </a:xfrm>
        </p:spPr>
        <p:txBody>
          <a:bodyPr/>
          <a:lstStyle/>
          <a:p>
            <a:pPr marL="0" indent="0">
              <a:buNone/>
            </a:pP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8" name="图片 7"/>
          <p:cNvPicPr>
            <a:picLocks noChangeAspect="1"/>
          </p:cNvPicPr>
          <p:nvPr/>
        </p:nvPicPr>
        <p:blipFill>
          <a:blip r:embed="rId2"/>
          <a:srcRect b="45267"/>
          <a:stretch>
            <a:fillRect/>
          </a:stretch>
        </p:blipFill>
        <p:spPr>
          <a:xfrm>
            <a:off x="381000" y="1698499"/>
            <a:ext cx="6678418" cy="1784316"/>
          </a:xfrm>
          <a:prstGeom prst="rect">
            <a:avLst/>
          </a:prstGeom>
        </p:spPr>
      </p:pic>
      <p:pic>
        <p:nvPicPr>
          <p:cNvPr id="10" name="图片 9"/>
          <p:cNvPicPr>
            <a:picLocks noChangeAspect="1"/>
          </p:cNvPicPr>
          <p:nvPr/>
        </p:nvPicPr>
        <p:blipFill>
          <a:blip r:embed="rId2"/>
          <a:srcRect t="53676" r="47241"/>
          <a:stretch>
            <a:fillRect/>
          </a:stretch>
        </p:blipFill>
        <p:spPr>
          <a:xfrm>
            <a:off x="6248400" y="1892669"/>
            <a:ext cx="2957845" cy="1267648"/>
          </a:xfrm>
          <a:prstGeom prst="rect">
            <a:avLst/>
          </a:prstGeom>
        </p:spPr>
      </p:pic>
      <p:grpSp>
        <p:nvGrpSpPr>
          <p:cNvPr id="17" name="组合 16"/>
          <p:cNvGrpSpPr/>
          <p:nvPr/>
        </p:nvGrpSpPr>
        <p:grpSpPr>
          <a:xfrm>
            <a:off x="481913" y="4020473"/>
            <a:ext cx="3429000" cy="1872214"/>
            <a:chOff x="481913" y="4020473"/>
            <a:chExt cx="3429000" cy="1872214"/>
          </a:xfrm>
        </p:grpSpPr>
        <p:pic>
          <p:nvPicPr>
            <p:cNvPr id="1026" name="Picture 2" descr="http://point-cloud-analysis.cs.ox.ac.uk/imgs/Fi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4020473"/>
              <a:ext cx="2869167" cy="138636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81913" y="5431022"/>
              <a:ext cx="3429000" cy="461665"/>
            </a:xfrm>
            <a:prstGeom prst="rect">
              <a:avLst/>
            </a:prstGeom>
            <a:noFill/>
          </p:spPr>
          <p:txBody>
            <a:bodyPr wrap="square" rtlCol="0">
              <a:spAutoFit/>
            </a:bodyPr>
            <a:lstStyle/>
            <a:p>
              <a:pPr algn="ctr"/>
              <a:r>
                <a:rPr lang="en-US" altLang="zh-CN" sz="1200" dirty="0" smtClean="0">
                  <a:latin typeface="Verdana" panose="020B0604030504040204" pitchFamily="34" charset="0"/>
                  <a:ea typeface="Verdana" panose="020B0604030504040204" pitchFamily="34" charset="0"/>
                </a:rPr>
                <a:t>Hu et al., </a:t>
              </a:r>
              <a:r>
                <a:rPr lang="en-US" altLang="zh-CN" sz="1200" dirty="0" err="1">
                  <a:latin typeface="Verdana" panose="020B0604030504040204" pitchFamily="34" charset="0"/>
                  <a:ea typeface="Verdana" panose="020B0604030504040204" pitchFamily="34" charset="0"/>
                </a:rPr>
                <a:t>S</a:t>
              </a:r>
              <a:r>
                <a:rPr lang="en-US" altLang="zh-CN" sz="1200" dirty="0" err="1" smtClean="0">
                  <a:latin typeface="Verdana" panose="020B0604030504040204" pitchFamily="34" charset="0"/>
                  <a:ea typeface="Verdana" panose="020B0604030504040204" pitchFamily="34" charset="0"/>
                </a:rPr>
                <a:t>eg</a:t>
              </a:r>
              <a:r>
                <a:rPr lang="en-US" altLang="zh-CN" sz="1200" dirty="0" smtClean="0">
                  <a:latin typeface="Verdana" panose="020B0604030504040204" pitchFamily="34" charset="0"/>
                  <a:ea typeface="Verdana" panose="020B0604030504040204" pitchFamily="34" charset="0"/>
                </a:rPr>
                <a:t>. of Urban-Scale 3D Point Clouds, CVPR 2021.</a:t>
              </a:r>
              <a:endParaRPr lang="zh-CN" altLang="en-US" sz="1200" dirty="0">
                <a:latin typeface="Verdana" panose="020B0604030504040204" pitchFamily="34" charset="0"/>
              </a:endParaRPr>
            </a:p>
          </p:txBody>
        </p:sp>
      </p:grpSp>
      <p:grpSp>
        <p:nvGrpSpPr>
          <p:cNvPr id="13" name="组合 12"/>
          <p:cNvGrpSpPr/>
          <p:nvPr/>
        </p:nvGrpSpPr>
        <p:grpSpPr>
          <a:xfrm>
            <a:off x="3657600" y="3632164"/>
            <a:ext cx="2743200" cy="2286755"/>
            <a:chOff x="4709546" y="3581744"/>
            <a:chExt cx="2743200" cy="2286755"/>
          </a:xfrm>
        </p:grpSpPr>
        <p:sp>
          <p:nvSpPr>
            <p:cNvPr id="12" name="文本框 11"/>
            <p:cNvSpPr txBox="1"/>
            <p:nvPr/>
          </p:nvSpPr>
          <p:spPr>
            <a:xfrm>
              <a:off x="4709546" y="5406834"/>
              <a:ext cx="2743200" cy="461665"/>
            </a:xfrm>
            <a:prstGeom prst="rect">
              <a:avLst/>
            </a:prstGeom>
            <a:noFill/>
          </p:spPr>
          <p:txBody>
            <a:bodyPr wrap="square" rtlCol="0">
              <a:spAutoFit/>
            </a:bodyPr>
            <a:lstStyle/>
            <a:p>
              <a:pPr algn="ctr"/>
              <a:r>
                <a:rPr lang="en-US" altLang="zh-CN" sz="1200" dirty="0" smtClean="0">
                  <a:latin typeface="Verdana" panose="020B0604030504040204" pitchFamily="34" charset="0"/>
                  <a:ea typeface="Verdana" panose="020B0604030504040204" pitchFamily="34" charset="0"/>
                </a:rPr>
                <a:t>Li et al.,Campus3D (Outdoor Scene), MM 2020.</a:t>
              </a:r>
              <a:endParaRPr lang="zh-CN" altLang="en-US" sz="1200" dirty="0">
                <a:latin typeface="Verdana" panose="020B0604030504040204" pitchFamily="34" charset="0"/>
              </a:endParaRPr>
            </a:p>
          </p:txBody>
        </p:sp>
        <p:pic>
          <p:nvPicPr>
            <p:cNvPr id="1028" name="Picture 4" descr="PDF] Campus3D: A Photogrammetry Point Cloud Benchmark for Hierarchical  Understanding of Outdoor Scene | Semantic Schol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0997" y="3581744"/>
              <a:ext cx="2546471" cy="16876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6477000" y="3875502"/>
            <a:ext cx="2590837" cy="2129297"/>
            <a:chOff x="7827342" y="3764251"/>
            <a:chExt cx="2590837" cy="2129297"/>
          </a:xfrm>
        </p:grpSpPr>
        <p:pic>
          <p:nvPicPr>
            <p:cNvPr id="11" name="图片 10"/>
            <p:cNvPicPr>
              <a:picLocks noChangeAspect="1"/>
            </p:cNvPicPr>
            <p:nvPr/>
          </p:nvPicPr>
          <p:blipFill rotWithShape="1">
            <a:blip r:embed="rId2"/>
            <a:srcRect l="58222" t="53676" r="10269"/>
            <a:stretch/>
          </p:blipFill>
          <p:spPr>
            <a:xfrm>
              <a:off x="7827379" y="3764251"/>
              <a:ext cx="2590800" cy="1859193"/>
            </a:xfrm>
            <a:prstGeom prst="rect">
              <a:avLst/>
            </a:prstGeom>
          </p:spPr>
        </p:pic>
        <p:sp>
          <p:nvSpPr>
            <p:cNvPr id="7" name="文本框 6"/>
            <p:cNvSpPr txBox="1"/>
            <p:nvPr/>
          </p:nvSpPr>
          <p:spPr>
            <a:xfrm>
              <a:off x="7827342" y="5616549"/>
              <a:ext cx="2249462" cy="276999"/>
            </a:xfrm>
            <a:prstGeom prst="rect">
              <a:avLst/>
            </a:prstGeom>
            <a:noFill/>
          </p:spPr>
          <p:txBody>
            <a:bodyPr wrap="none" rtlCol="0">
              <a:spAutoFit/>
            </a:bodyPr>
            <a:lstStyle/>
            <a:p>
              <a:r>
                <a:rPr lang="en-US" altLang="zh-CN" sz="1200" dirty="0" smtClean="0">
                  <a:latin typeface="Verdana" panose="020B0604030504040204" pitchFamily="34" charset="0"/>
                  <a:ea typeface="Verdana" panose="020B0604030504040204" pitchFamily="34" charset="0"/>
                </a:rPr>
                <a:t>J. </a:t>
              </a:r>
              <a:r>
                <a:rPr lang="en-US" altLang="zh-CN" sz="1200" dirty="0" err="1" smtClean="0">
                  <a:latin typeface="Verdana" panose="020B0604030504040204" pitchFamily="34" charset="0"/>
                  <a:ea typeface="Verdana" panose="020B0604030504040204" pitchFamily="34" charset="0"/>
                </a:rPr>
                <a:t>Behley</a:t>
              </a:r>
              <a:r>
                <a:rPr lang="en-US" altLang="zh-CN" sz="1200" dirty="0" smtClean="0">
                  <a:latin typeface="Verdana" panose="020B0604030504040204" pitchFamily="34" charset="0"/>
                  <a:ea typeface="Verdana" panose="020B0604030504040204" pitchFamily="34" charset="0"/>
                </a:rPr>
                <a:t> et al. CVPR 2012</a:t>
              </a:r>
              <a:endParaRPr lang="zh-CN" altLang="en-US" sz="1200" dirty="0">
                <a:latin typeface="Verdana" panose="020B0604030504040204" pitchFamily="34" charset="0"/>
              </a:endParaRPr>
            </a:p>
          </p:txBody>
        </p:sp>
      </p:grpSp>
      <p:grpSp>
        <p:nvGrpSpPr>
          <p:cNvPr id="16" name="组合 15"/>
          <p:cNvGrpSpPr/>
          <p:nvPr/>
        </p:nvGrpSpPr>
        <p:grpSpPr>
          <a:xfrm>
            <a:off x="9144000" y="3875502"/>
            <a:ext cx="2656307" cy="2286758"/>
            <a:chOff x="10025646" y="4080779"/>
            <a:chExt cx="2656307" cy="2286758"/>
          </a:xfrm>
        </p:grpSpPr>
        <p:sp>
          <p:nvSpPr>
            <p:cNvPr id="14" name="文本框 13"/>
            <p:cNvSpPr txBox="1"/>
            <p:nvPr/>
          </p:nvSpPr>
          <p:spPr>
            <a:xfrm>
              <a:off x="10130606" y="5905872"/>
              <a:ext cx="2220608" cy="461665"/>
            </a:xfrm>
            <a:prstGeom prst="rect">
              <a:avLst/>
            </a:prstGeom>
            <a:noFill/>
          </p:spPr>
          <p:txBody>
            <a:bodyPr wrap="none" rtlCol="0">
              <a:spAutoFit/>
            </a:bodyPr>
            <a:lstStyle/>
            <a:p>
              <a:pPr algn="ctr"/>
              <a:r>
                <a:rPr lang="en-US" altLang="zh-CN" sz="1200" dirty="0" err="1" smtClean="0">
                  <a:latin typeface="Verdana" panose="020B0604030504040204" pitchFamily="34" charset="0"/>
                  <a:ea typeface="Verdana" panose="020B0604030504040204" pitchFamily="34" charset="0"/>
                </a:rPr>
                <a:t>SemanticKITTI</a:t>
              </a:r>
              <a:endParaRPr lang="en-US" altLang="zh-CN" sz="1200" dirty="0" smtClean="0">
                <a:latin typeface="Verdana" panose="020B0604030504040204" pitchFamily="34" charset="0"/>
                <a:ea typeface="Verdana" panose="020B0604030504040204" pitchFamily="34" charset="0"/>
              </a:endParaRPr>
            </a:p>
            <a:p>
              <a:pPr algn="ctr"/>
              <a:r>
                <a:rPr lang="en-US" altLang="zh-CN" sz="1200" dirty="0" smtClean="0">
                  <a:latin typeface="Verdana" panose="020B0604030504040204" pitchFamily="34" charset="0"/>
                  <a:ea typeface="Verdana" panose="020B0604030504040204" pitchFamily="34" charset="0"/>
                </a:rPr>
                <a:t>J. </a:t>
              </a:r>
              <a:r>
                <a:rPr lang="en-US" altLang="zh-CN" sz="1200" dirty="0" err="1" smtClean="0">
                  <a:latin typeface="Verdana" panose="020B0604030504040204" pitchFamily="34" charset="0"/>
                  <a:ea typeface="Verdana" panose="020B0604030504040204" pitchFamily="34" charset="0"/>
                </a:rPr>
                <a:t>Behley</a:t>
              </a:r>
              <a:r>
                <a:rPr lang="en-US" altLang="zh-CN" sz="1200" dirty="0" smtClean="0">
                  <a:latin typeface="Verdana" panose="020B0604030504040204" pitchFamily="34" charset="0"/>
                  <a:ea typeface="Verdana" panose="020B0604030504040204" pitchFamily="34" charset="0"/>
                </a:rPr>
                <a:t> et al. ICCV 2019</a:t>
              </a:r>
              <a:endParaRPr lang="zh-CN" altLang="en-US" sz="1200" dirty="0">
                <a:latin typeface="Verdana" panose="020B0604030504040204" pitchFamily="34" charset="0"/>
              </a:endParaRPr>
            </a:p>
          </p:txBody>
        </p:sp>
        <p:pic>
          <p:nvPicPr>
            <p:cNvPr id="9" name="图片 8"/>
            <p:cNvPicPr>
              <a:picLocks noChangeAspect="1"/>
            </p:cNvPicPr>
            <p:nvPr/>
          </p:nvPicPr>
          <p:blipFill>
            <a:blip r:embed="rId5"/>
            <a:stretch>
              <a:fillRect/>
            </a:stretch>
          </p:blipFill>
          <p:spPr>
            <a:xfrm>
              <a:off x="10025646" y="4080779"/>
              <a:ext cx="2656307" cy="1785058"/>
            </a:xfrm>
            <a:prstGeom prst="rect">
              <a:avLst/>
            </a:prstGeom>
          </p:spPr>
        </p:pic>
      </p:grpSp>
      <p:grpSp>
        <p:nvGrpSpPr>
          <p:cNvPr id="19" name="组合 18"/>
          <p:cNvGrpSpPr/>
          <p:nvPr/>
        </p:nvGrpSpPr>
        <p:grpSpPr>
          <a:xfrm>
            <a:off x="9336149" y="1694175"/>
            <a:ext cx="2394951" cy="1823734"/>
            <a:chOff x="9336149" y="1694175"/>
            <a:chExt cx="2394951" cy="1823734"/>
          </a:xfrm>
        </p:grpSpPr>
        <p:pic>
          <p:nvPicPr>
            <p:cNvPr id="18" name="图片 17"/>
            <p:cNvPicPr>
              <a:picLocks noChangeAspect="1"/>
            </p:cNvPicPr>
            <p:nvPr/>
          </p:nvPicPr>
          <p:blipFill>
            <a:blip r:embed="rId6"/>
            <a:stretch>
              <a:fillRect/>
            </a:stretch>
          </p:blipFill>
          <p:spPr>
            <a:xfrm>
              <a:off x="9336149" y="1694175"/>
              <a:ext cx="2394951" cy="1314329"/>
            </a:xfrm>
            <a:prstGeom prst="rect">
              <a:avLst/>
            </a:prstGeom>
          </p:spPr>
        </p:pic>
        <p:sp>
          <p:nvSpPr>
            <p:cNvPr id="21" name="文本框 20"/>
            <p:cNvSpPr txBox="1"/>
            <p:nvPr/>
          </p:nvSpPr>
          <p:spPr>
            <a:xfrm>
              <a:off x="9485230" y="3056244"/>
              <a:ext cx="2182009" cy="461665"/>
            </a:xfrm>
            <a:prstGeom prst="rect">
              <a:avLst/>
            </a:prstGeom>
            <a:noFill/>
          </p:spPr>
          <p:txBody>
            <a:bodyPr wrap="none" rtlCol="0">
              <a:spAutoFit/>
            </a:bodyPr>
            <a:lstStyle/>
            <a:p>
              <a:pPr algn="ctr"/>
              <a:r>
                <a:rPr lang="en-US" altLang="zh-CN" sz="1200" dirty="0" smtClean="0">
                  <a:latin typeface="Verdana" panose="020B0604030504040204" pitchFamily="34" charset="0"/>
                  <a:ea typeface="Verdana" panose="020B0604030504040204" pitchFamily="34" charset="0"/>
                </a:rPr>
                <a:t>ScanObjectNN (class.)</a:t>
              </a:r>
            </a:p>
            <a:p>
              <a:pPr algn="ctr"/>
              <a:r>
                <a:rPr lang="en-US" altLang="zh-CN" sz="1200" dirty="0" smtClean="0">
                  <a:latin typeface="Verdana" panose="020B0604030504040204" pitchFamily="34" charset="0"/>
                  <a:ea typeface="Verdana" panose="020B0604030504040204" pitchFamily="34" charset="0"/>
                </a:rPr>
                <a:t>M. A. </a:t>
              </a:r>
              <a:r>
                <a:rPr lang="en-US" altLang="zh-CN" sz="1200" dirty="0" err="1" smtClean="0">
                  <a:latin typeface="Verdana" panose="020B0604030504040204" pitchFamily="34" charset="0"/>
                  <a:ea typeface="Verdana" panose="020B0604030504040204" pitchFamily="34" charset="0"/>
                </a:rPr>
                <a:t>Uy</a:t>
              </a:r>
              <a:r>
                <a:rPr lang="en-US" altLang="zh-CN" sz="1200" dirty="0" smtClean="0">
                  <a:latin typeface="Verdana" panose="020B0604030504040204" pitchFamily="34" charset="0"/>
                  <a:ea typeface="Verdana" panose="020B0604030504040204" pitchFamily="34" charset="0"/>
                </a:rPr>
                <a:t> et al. ICCV 2019</a:t>
              </a:r>
              <a:endParaRPr lang="zh-CN" altLang="en-US" sz="1200" dirty="0">
                <a:latin typeface="Verdana" panose="020B0604030504040204" pitchFamily="34" charset="0"/>
              </a:endParaRPr>
            </a:p>
          </p:txBody>
        </p:sp>
      </p:grpSp>
    </p:spTree>
    <p:extLst>
      <p:ext uri="{BB962C8B-B14F-4D97-AF65-F5344CB8AC3E}">
        <p14:creationId xmlns:p14="http://schemas.microsoft.com/office/powerpoint/2010/main" val="19610908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553998"/>
          </a:xfrm>
        </p:spPr>
        <p:txBody>
          <a:bodyPr/>
          <a:lstStyle/>
          <a:p>
            <a:r>
              <a:rPr lang="en-US" altLang="zh-CN" dirty="0" smtClean="0"/>
              <a:t>PNNPU-Construct-HFPS</a:t>
            </a:r>
            <a:endParaRPr lang="zh-CN" altLang="en-US" dirty="0"/>
          </a:p>
        </p:txBody>
      </p:sp>
      <p:sp>
        <p:nvSpPr>
          <p:cNvPr id="3" name="文本占位符 2"/>
          <p:cNvSpPr>
            <a:spLocks noGrp="1"/>
          </p:cNvSpPr>
          <p:nvPr>
            <p:ph type="body" idx="1"/>
          </p:nvPr>
        </p:nvSpPr>
        <p:spPr>
          <a:xfrm>
            <a:off x="891539" y="1219200"/>
            <a:ext cx="10462261" cy="2585323"/>
          </a:xfrm>
        </p:spPr>
        <p:txBody>
          <a:bodyPr/>
          <a:lstStyle/>
          <a:p>
            <a:r>
              <a:rPr lang="en-US" altLang="zh-CN" dirty="0"/>
              <a:t>Hierarchical Block-wise </a:t>
            </a:r>
            <a:r>
              <a:rPr lang="en-US" altLang="zh-CN" dirty="0" smtClean="0"/>
              <a:t>FPS</a:t>
            </a:r>
          </a:p>
          <a:p>
            <a:pPr lvl="1"/>
            <a:r>
              <a:rPr lang="zh-CN" altLang="en-US" dirty="0" smtClean="0"/>
              <a:t>基于</a:t>
            </a:r>
            <a:r>
              <a:rPr lang="en-US" altLang="zh-CN" dirty="0" smtClean="0"/>
              <a:t>block</a:t>
            </a:r>
            <a:r>
              <a:rPr lang="zh-CN" altLang="en-US" dirty="0" smtClean="0"/>
              <a:t>内，随机采样的点数与</a:t>
            </a:r>
            <a:r>
              <a:rPr lang="en-US" altLang="zh-CN" dirty="0" smtClean="0"/>
              <a:t>FPS</a:t>
            </a:r>
            <a:r>
              <a:rPr lang="zh-CN" altLang="en-US" dirty="0" smtClean="0"/>
              <a:t>点数相似</a:t>
            </a:r>
            <a:endParaRPr lang="en-US" altLang="zh-CN" dirty="0" smtClean="0"/>
          </a:p>
          <a:p>
            <a:pPr lvl="1"/>
            <a:r>
              <a:rPr lang="en-US" altLang="zh-CN" dirty="0" smtClean="0"/>
              <a:t>Level-1: </a:t>
            </a:r>
            <a:r>
              <a:rPr lang="zh-CN" altLang="en-US" dirty="0" smtClean="0"/>
              <a:t>确定每个</a:t>
            </a:r>
            <a:r>
              <a:rPr lang="en-US" altLang="zh-CN" dirty="0" smtClean="0"/>
              <a:t>block</a:t>
            </a:r>
            <a:r>
              <a:rPr lang="zh-CN" altLang="en-US" dirty="0" smtClean="0"/>
              <a:t>采样点个数</a:t>
            </a:r>
            <a:r>
              <a:rPr lang="en-US" altLang="zh-CN" dirty="0" smtClean="0"/>
              <a:t>-</a:t>
            </a:r>
            <a:r>
              <a:rPr lang="zh-CN" altLang="en-US" dirty="0" smtClean="0"/>
              <a:t>两次随机降采样</a:t>
            </a:r>
            <a:endParaRPr lang="en-US" altLang="zh-CN" dirty="0" smtClean="0"/>
          </a:p>
          <a:p>
            <a:pPr lvl="1"/>
            <a:r>
              <a:rPr lang="en-US" altLang="zh-CN" dirty="0" smtClean="0"/>
              <a:t>Level-2: block</a:t>
            </a:r>
            <a:r>
              <a:rPr lang="zh-CN" altLang="en-US" dirty="0" smtClean="0"/>
              <a:t>内部</a:t>
            </a:r>
            <a:r>
              <a:rPr lang="en-US" altLang="zh-CN" dirty="0" smtClean="0"/>
              <a:t>FPS</a:t>
            </a:r>
          </a:p>
          <a:p>
            <a:r>
              <a:rPr lang="zh-CN" altLang="en-US" dirty="0"/>
              <a:t>达</a:t>
            </a:r>
            <a:r>
              <a:rPr lang="zh-CN" altLang="en-US" dirty="0" smtClean="0"/>
              <a:t>到目的：减少计算复杂度、减少访问量和访问规则高效（以</a:t>
            </a:r>
            <a:r>
              <a:rPr lang="en-US" altLang="zh-CN" dirty="0" smtClean="0"/>
              <a:t>block</a:t>
            </a:r>
            <a:r>
              <a:rPr lang="zh-CN" altLang="en-US" dirty="0" smtClean="0"/>
              <a:t>为单位）</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50</a:t>
            </a:fld>
            <a:endParaRPr lang="zh-CN" altLang="en-US"/>
          </a:p>
        </p:txBody>
      </p:sp>
      <p:sp>
        <p:nvSpPr>
          <p:cNvPr id="12" name="文本占位符 11"/>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631338" y="3796050"/>
            <a:ext cx="5464662" cy="2966700"/>
          </a:xfrm>
          <a:prstGeom prst="rect">
            <a:avLst/>
          </a:prstGeom>
        </p:spPr>
      </p:pic>
      <p:pic>
        <p:nvPicPr>
          <p:cNvPr id="6" name="图片 5"/>
          <p:cNvPicPr>
            <a:picLocks noChangeAspect="1"/>
          </p:cNvPicPr>
          <p:nvPr/>
        </p:nvPicPr>
        <p:blipFill>
          <a:blip r:embed="rId3"/>
          <a:stretch>
            <a:fillRect/>
          </a:stretch>
        </p:blipFill>
        <p:spPr>
          <a:xfrm>
            <a:off x="6129337" y="3777000"/>
            <a:ext cx="5600700" cy="3004800"/>
          </a:xfrm>
          <a:prstGeom prst="rect">
            <a:avLst/>
          </a:prstGeom>
        </p:spPr>
      </p:pic>
    </p:spTree>
    <p:extLst>
      <p:ext uri="{BB962C8B-B14F-4D97-AF65-F5344CB8AC3E}">
        <p14:creationId xmlns:p14="http://schemas.microsoft.com/office/powerpoint/2010/main" val="40145278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553998"/>
          </a:xfrm>
        </p:spPr>
        <p:txBody>
          <a:bodyPr/>
          <a:lstStyle/>
          <a:p>
            <a:r>
              <a:rPr lang="en-US" altLang="zh-CN" dirty="0" smtClean="0"/>
              <a:t>PNNPU-Neighbor Search-BSBQ</a:t>
            </a:r>
            <a:endParaRPr lang="zh-CN" altLang="en-US" dirty="0"/>
          </a:p>
        </p:txBody>
      </p:sp>
      <p:sp>
        <p:nvSpPr>
          <p:cNvPr id="3" name="文本占位符 2"/>
          <p:cNvSpPr>
            <a:spLocks noGrp="1"/>
          </p:cNvSpPr>
          <p:nvPr>
            <p:ph type="body" idx="1"/>
          </p:nvPr>
        </p:nvSpPr>
        <p:spPr>
          <a:xfrm>
            <a:off x="891539" y="1219200"/>
            <a:ext cx="10462261" cy="1569660"/>
          </a:xfrm>
        </p:spPr>
        <p:txBody>
          <a:bodyPr/>
          <a:lstStyle/>
          <a:p>
            <a:r>
              <a:rPr lang="en-US" altLang="zh-CN" dirty="0" smtClean="0"/>
              <a:t>Block-skipping </a:t>
            </a:r>
            <a:r>
              <a:rPr lang="en-US" altLang="zh-CN" dirty="0"/>
              <a:t>Ball </a:t>
            </a:r>
            <a:r>
              <a:rPr lang="en-US" altLang="zh-CN" dirty="0" smtClean="0"/>
              <a:t>Query</a:t>
            </a:r>
          </a:p>
          <a:p>
            <a:pPr lvl="1"/>
            <a:r>
              <a:rPr lang="zh-CN" altLang="en-US" dirty="0" smtClean="0"/>
              <a:t>只需要距离近的</a:t>
            </a:r>
            <a:r>
              <a:rPr lang="en-US" altLang="zh-CN" dirty="0" smtClean="0"/>
              <a:t>block</a:t>
            </a:r>
            <a:r>
              <a:rPr lang="zh-CN" altLang="en-US" dirty="0" smtClean="0"/>
              <a:t>，绝大多数远的</a:t>
            </a:r>
            <a:r>
              <a:rPr lang="en-US" altLang="zh-CN" dirty="0" smtClean="0"/>
              <a:t>block</a:t>
            </a:r>
            <a:r>
              <a:rPr lang="zh-CN" altLang="en-US" dirty="0" smtClean="0"/>
              <a:t>无需要比较</a:t>
            </a:r>
            <a:endParaRPr lang="en-US" altLang="zh-CN" dirty="0" smtClean="0"/>
          </a:p>
          <a:p>
            <a:r>
              <a:rPr lang="zh-CN" altLang="en-US" dirty="0"/>
              <a:t>达</a:t>
            </a:r>
            <a:r>
              <a:rPr lang="zh-CN" altLang="en-US" dirty="0" smtClean="0"/>
              <a:t>到目的：减少计算复杂度和减少访问量</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51</a:t>
            </a:fld>
            <a:endParaRPr lang="zh-CN" altLang="en-US"/>
          </a:p>
        </p:txBody>
      </p:sp>
      <p:sp>
        <p:nvSpPr>
          <p:cNvPr id="12" name="文本占位符 11"/>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2971800" y="3073062"/>
            <a:ext cx="6535562" cy="3741315"/>
          </a:xfrm>
          <a:prstGeom prst="rect">
            <a:avLst/>
          </a:prstGeom>
        </p:spPr>
      </p:pic>
    </p:spTree>
    <p:extLst>
      <p:ext uri="{BB962C8B-B14F-4D97-AF65-F5344CB8AC3E}">
        <p14:creationId xmlns:p14="http://schemas.microsoft.com/office/powerpoint/2010/main" val="33483815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553998"/>
          </a:xfrm>
        </p:spPr>
        <p:txBody>
          <a:bodyPr/>
          <a:lstStyle/>
          <a:p>
            <a:r>
              <a:rPr lang="en-US" altLang="zh-CN" dirty="0" smtClean="0"/>
              <a:t>PNNPU-Memory Manage with Paging</a:t>
            </a:r>
            <a:endParaRPr lang="zh-CN" altLang="en-US" dirty="0"/>
          </a:p>
        </p:txBody>
      </p:sp>
      <p:sp>
        <p:nvSpPr>
          <p:cNvPr id="3" name="文本占位符 2"/>
          <p:cNvSpPr>
            <a:spLocks noGrp="1"/>
          </p:cNvSpPr>
          <p:nvPr>
            <p:ph type="body" idx="1"/>
          </p:nvPr>
        </p:nvSpPr>
        <p:spPr>
          <a:xfrm>
            <a:off x="891539" y="1219200"/>
            <a:ext cx="10462261" cy="3139321"/>
          </a:xfrm>
        </p:spPr>
        <p:txBody>
          <a:bodyPr/>
          <a:lstStyle/>
          <a:p>
            <a:r>
              <a:rPr lang="en-US" altLang="zh-CN" dirty="0" smtClean="0"/>
              <a:t>block</a:t>
            </a:r>
            <a:r>
              <a:rPr lang="zh-CN" altLang="en-US" dirty="0" smtClean="0"/>
              <a:t>不平衡</a:t>
            </a:r>
            <a:endParaRPr lang="en-US" altLang="zh-CN" dirty="0" smtClean="0"/>
          </a:p>
          <a:p>
            <a:pPr lvl="1"/>
            <a:r>
              <a:rPr lang="zh-CN" altLang="en-US" dirty="0"/>
              <a:t>对计算单元来说需要取整个</a:t>
            </a:r>
            <a:r>
              <a:rPr lang="en-US" altLang="zh-CN" dirty="0"/>
              <a:t>block</a:t>
            </a:r>
            <a:r>
              <a:rPr lang="zh-CN" altLang="en-US" dirty="0"/>
              <a:t>的连续</a:t>
            </a:r>
            <a:r>
              <a:rPr lang="en-US" altLang="zh-CN" dirty="0"/>
              <a:t>page</a:t>
            </a:r>
            <a:r>
              <a:rPr lang="zh-CN" altLang="en-US" dirty="0"/>
              <a:t>，对存储单元来说每次只取</a:t>
            </a:r>
            <a:r>
              <a:rPr lang="en-US" altLang="zh-CN" dirty="0"/>
              <a:t>block</a:t>
            </a:r>
            <a:r>
              <a:rPr lang="zh-CN" altLang="en-US" dirty="0"/>
              <a:t>的一个小块即</a:t>
            </a:r>
            <a:r>
              <a:rPr lang="en-US" altLang="zh-CN" dirty="0"/>
              <a:t>page</a:t>
            </a:r>
            <a:r>
              <a:rPr lang="zh-CN" altLang="en-US" dirty="0"/>
              <a:t>，不同</a:t>
            </a:r>
            <a:r>
              <a:rPr lang="en-US" altLang="zh-CN" dirty="0"/>
              <a:t>block</a:t>
            </a:r>
            <a:r>
              <a:rPr lang="zh-CN" altLang="en-US" dirty="0"/>
              <a:t>的</a:t>
            </a:r>
            <a:r>
              <a:rPr lang="en-US" altLang="zh-CN" dirty="0"/>
              <a:t>page</a:t>
            </a:r>
            <a:r>
              <a:rPr lang="zh-CN" altLang="en-US" dirty="0"/>
              <a:t>交叉，那么就需要一个</a:t>
            </a:r>
            <a:r>
              <a:rPr lang="en-US" altLang="zh-CN" dirty="0"/>
              <a:t>table</a:t>
            </a:r>
            <a:r>
              <a:rPr lang="zh-CN" altLang="en-US" dirty="0"/>
              <a:t>来对</a:t>
            </a:r>
            <a:r>
              <a:rPr lang="zh-CN" altLang="en-US" dirty="0" smtClean="0"/>
              <a:t>应</a:t>
            </a:r>
            <a:endParaRPr lang="en-US" altLang="zh-CN" dirty="0" smtClean="0"/>
          </a:p>
          <a:p>
            <a:r>
              <a:rPr lang="en-US" altLang="zh-CN" dirty="0" smtClean="0"/>
              <a:t>Paging</a:t>
            </a:r>
            <a:r>
              <a:rPr lang="zh-CN" altLang="en-US" dirty="0" smtClean="0"/>
              <a:t>方法的问题：每个</a:t>
            </a:r>
            <a:r>
              <a:rPr lang="en-US" altLang="zh-CN" dirty="0" smtClean="0"/>
              <a:t>block</a:t>
            </a:r>
            <a:r>
              <a:rPr lang="zh-CN" altLang="en-US" dirty="0" smtClean="0"/>
              <a:t>的</a:t>
            </a:r>
            <a:r>
              <a:rPr lang="en-US" altLang="zh-CN" dirty="0" smtClean="0"/>
              <a:t>page table</a:t>
            </a:r>
            <a:r>
              <a:rPr lang="zh-CN" altLang="en-US" dirty="0" smtClean="0"/>
              <a:t>尺寸固定，但</a:t>
            </a:r>
            <a:r>
              <a:rPr lang="en-US" altLang="zh-CN" dirty="0" smtClean="0"/>
              <a:t>block</a:t>
            </a:r>
            <a:r>
              <a:rPr lang="zh-CN" altLang="en-US" dirty="0" smtClean="0"/>
              <a:t>的</a:t>
            </a:r>
            <a:r>
              <a:rPr lang="en-US" altLang="zh-CN" dirty="0" smtClean="0"/>
              <a:t>page</a:t>
            </a:r>
            <a:r>
              <a:rPr lang="zh-CN" altLang="en-US" dirty="0" smtClean="0"/>
              <a:t>数少，</a:t>
            </a:r>
            <a:r>
              <a:rPr lang="en-US" altLang="zh-CN" dirty="0" smtClean="0"/>
              <a:t>table</a:t>
            </a:r>
            <a:r>
              <a:rPr lang="zh-CN" altLang="en-US" dirty="0" smtClean="0"/>
              <a:t>利用率低，</a:t>
            </a:r>
            <a:r>
              <a:rPr lang="en-US" altLang="zh-CN" dirty="0" smtClean="0"/>
              <a:t>block</a:t>
            </a:r>
            <a:r>
              <a:rPr lang="zh-CN" altLang="en-US" dirty="0" smtClean="0"/>
              <a:t>数多时，</a:t>
            </a:r>
            <a:r>
              <a:rPr lang="en-US" altLang="zh-CN" dirty="0" smtClean="0"/>
              <a:t>table</a:t>
            </a:r>
            <a:r>
              <a:rPr lang="zh-CN" altLang="en-US" dirty="0" smtClean="0"/>
              <a:t>占用存储空间大</a:t>
            </a:r>
            <a:endParaRPr lang="zh-CN" altLang="en-US" dirty="0"/>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52</a:t>
            </a:fld>
            <a:endParaRPr lang="zh-CN" altLang="en-US"/>
          </a:p>
        </p:txBody>
      </p:sp>
      <p:sp>
        <p:nvSpPr>
          <p:cNvPr id="12" name="文本占位符 11"/>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886200" y="3763962"/>
            <a:ext cx="5410200" cy="3043238"/>
          </a:xfrm>
          <a:prstGeom prst="rect">
            <a:avLst/>
          </a:prstGeom>
        </p:spPr>
      </p:pic>
    </p:spTree>
    <p:extLst>
      <p:ext uri="{BB962C8B-B14F-4D97-AF65-F5344CB8AC3E}">
        <p14:creationId xmlns:p14="http://schemas.microsoft.com/office/powerpoint/2010/main" val="3430885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553998"/>
          </a:xfrm>
        </p:spPr>
        <p:txBody>
          <a:bodyPr/>
          <a:lstStyle/>
          <a:p>
            <a:r>
              <a:rPr lang="en-US" altLang="zh-CN" dirty="0" smtClean="0"/>
              <a:t>PNNPU-Memory Manage with LLPT</a:t>
            </a:r>
            <a:endParaRPr lang="zh-CN" altLang="en-US" dirty="0"/>
          </a:p>
        </p:txBody>
      </p:sp>
      <p:sp>
        <p:nvSpPr>
          <p:cNvPr id="3" name="文本占位符 2"/>
          <p:cNvSpPr>
            <a:spLocks noGrp="1"/>
          </p:cNvSpPr>
          <p:nvPr>
            <p:ph type="body" idx="1"/>
          </p:nvPr>
        </p:nvSpPr>
        <p:spPr>
          <a:xfrm>
            <a:off x="891539" y="1219200"/>
            <a:ext cx="10462261" cy="2492990"/>
          </a:xfrm>
        </p:spPr>
        <p:txBody>
          <a:bodyPr/>
          <a:lstStyle/>
          <a:p>
            <a:r>
              <a:rPr lang="en-US" altLang="zh-CN" dirty="0" smtClean="0"/>
              <a:t>Linked </a:t>
            </a:r>
            <a:r>
              <a:rPr lang="en-US" altLang="zh-CN" dirty="0"/>
              <a:t>List-based Page Table</a:t>
            </a:r>
          </a:p>
          <a:p>
            <a:pPr lvl="1"/>
            <a:r>
              <a:rPr lang="zh-CN" altLang="en-US" dirty="0" smtClean="0"/>
              <a:t>建</a:t>
            </a:r>
            <a:r>
              <a:rPr lang="zh-CN" altLang="en-US" dirty="0"/>
              <a:t>立只有分配的</a:t>
            </a:r>
            <a:r>
              <a:rPr lang="en-US" altLang="zh-CN" dirty="0"/>
              <a:t>block</a:t>
            </a:r>
            <a:r>
              <a:rPr lang="zh-CN" altLang="en-US" dirty="0"/>
              <a:t>的所有</a:t>
            </a:r>
            <a:r>
              <a:rPr lang="en-US" altLang="zh-CN" dirty="0"/>
              <a:t>page</a:t>
            </a:r>
            <a:r>
              <a:rPr lang="zh-CN" altLang="en-US" dirty="0"/>
              <a:t>的相关性形成链表，即一个</a:t>
            </a:r>
            <a:r>
              <a:rPr lang="en-US" altLang="zh-CN" dirty="0"/>
              <a:t>block</a:t>
            </a:r>
            <a:r>
              <a:rPr lang="zh-CN" altLang="en-US" dirty="0"/>
              <a:t>从第一个</a:t>
            </a:r>
            <a:r>
              <a:rPr lang="en-US" altLang="zh-CN" dirty="0"/>
              <a:t>page</a:t>
            </a:r>
            <a:r>
              <a:rPr lang="zh-CN" altLang="en-US" dirty="0"/>
              <a:t>怎么找到下一个</a:t>
            </a:r>
            <a:r>
              <a:rPr lang="en-US" altLang="zh-CN" dirty="0"/>
              <a:t>page</a:t>
            </a:r>
            <a:r>
              <a:rPr lang="zh-CN" altLang="en-US" dirty="0"/>
              <a:t>直到所有</a:t>
            </a:r>
            <a:r>
              <a:rPr lang="en-US" altLang="zh-CN" dirty="0"/>
              <a:t>page</a:t>
            </a:r>
            <a:r>
              <a:rPr lang="zh-CN" altLang="en-US" dirty="0" smtClean="0"/>
              <a:t>。</a:t>
            </a:r>
            <a:endParaRPr lang="en-US" altLang="zh-CN" dirty="0"/>
          </a:p>
          <a:p>
            <a:pPr lvl="1"/>
            <a:r>
              <a:rPr lang="zh-CN" altLang="en-US" dirty="0" smtClean="0"/>
              <a:t>指</a:t>
            </a:r>
            <a:r>
              <a:rPr lang="zh-CN" altLang="en-US" dirty="0"/>
              <a:t>定</a:t>
            </a:r>
            <a:r>
              <a:rPr lang="en-US" altLang="zh-CN" dirty="0"/>
              <a:t>block</a:t>
            </a:r>
            <a:r>
              <a:rPr lang="zh-CN" altLang="en-US" dirty="0"/>
              <a:t>的起始</a:t>
            </a:r>
            <a:r>
              <a:rPr lang="en-US" altLang="zh-CN" dirty="0"/>
              <a:t>page</a:t>
            </a:r>
            <a:r>
              <a:rPr lang="zh-CN" altLang="en-US" dirty="0"/>
              <a:t>，这样一个</a:t>
            </a:r>
            <a:r>
              <a:rPr lang="en-US" altLang="zh-CN" dirty="0"/>
              <a:t>block</a:t>
            </a:r>
            <a:r>
              <a:rPr lang="zh-CN" altLang="en-US" dirty="0"/>
              <a:t>的所有</a:t>
            </a:r>
            <a:r>
              <a:rPr lang="en-US" altLang="zh-CN" dirty="0"/>
              <a:t>page</a:t>
            </a:r>
            <a:r>
              <a:rPr lang="zh-CN" altLang="en-US" dirty="0"/>
              <a:t>在整个</a:t>
            </a:r>
            <a:r>
              <a:rPr lang="en-US" altLang="zh-CN" dirty="0"/>
              <a:t>memory</a:t>
            </a:r>
            <a:r>
              <a:rPr lang="zh-CN" altLang="en-US" dirty="0"/>
              <a:t>都能找</a:t>
            </a:r>
            <a:r>
              <a:rPr lang="zh-CN" altLang="en-US" dirty="0" smtClean="0"/>
              <a:t>到</a:t>
            </a:r>
            <a:endParaRPr lang="zh-CN" altLang="en-US" dirty="0"/>
          </a:p>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53</a:t>
            </a:fld>
            <a:endParaRPr lang="zh-CN" altLang="en-US"/>
          </a:p>
        </p:txBody>
      </p:sp>
      <p:sp>
        <p:nvSpPr>
          <p:cNvPr id="12" name="文本占位符 11"/>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3024505" y="3276600"/>
            <a:ext cx="6142989" cy="3443379"/>
          </a:xfrm>
          <a:prstGeom prst="rect">
            <a:avLst/>
          </a:prstGeom>
        </p:spPr>
      </p:pic>
    </p:spTree>
    <p:extLst>
      <p:ext uri="{BB962C8B-B14F-4D97-AF65-F5344CB8AC3E}">
        <p14:creationId xmlns:p14="http://schemas.microsoft.com/office/powerpoint/2010/main" val="14729034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8" y="381000"/>
            <a:ext cx="10233661" cy="553998"/>
          </a:xfrm>
        </p:spPr>
        <p:txBody>
          <a:bodyPr/>
          <a:lstStyle/>
          <a:p>
            <a:r>
              <a:rPr lang="en-US" altLang="zh-CN" dirty="0" smtClean="0"/>
              <a:t>PNNPU-Max-pooling Prediction</a:t>
            </a:r>
            <a:endParaRPr lang="zh-CN" altLang="en-US" dirty="0"/>
          </a:p>
        </p:txBody>
      </p:sp>
      <p:sp>
        <p:nvSpPr>
          <p:cNvPr id="3" name="文本占位符 2"/>
          <p:cNvSpPr>
            <a:spLocks noGrp="1"/>
          </p:cNvSpPr>
          <p:nvPr>
            <p:ph type="body" idx="1"/>
          </p:nvPr>
        </p:nvSpPr>
        <p:spPr>
          <a:xfrm>
            <a:off x="891539" y="1219200"/>
            <a:ext cx="10462261" cy="1107996"/>
          </a:xfrm>
        </p:spPr>
        <p:txBody>
          <a:bodyPr/>
          <a:lstStyle/>
          <a:p>
            <a:r>
              <a:rPr lang="zh-CN" altLang="en-US" dirty="0" smtClean="0"/>
              <a:t>前提是</a:t>
            </a:r>
            <a:r>
              <a:rPr lang="en-US" altLang="zh-CN" dirty="0" smtClean="0"/>
              <a:t>Max-pooling</a:t>
            </a:r>
            <a:r>
              <a:rPr lang="zh-CN" altLang="en-US" dirty="0" smtClean="0"/>
              <a:t>前一层是</a:t>
            </a:r>
            <a:r>
              <a:rPr lang="en-US" altLang="zh-CN" dirty="0" smtClean="0"/>
              <a:t>1x1 </a:t>
            </a:r>
            <a:r>
              <a:rPr lang="en-US" altLang="zh-CN" dirty="0" err="1" smtClean="0"/>
              <a:t>Conv</a:t>
            </a:r>
            <a:endParaRPr lang="en-US" altLang="zh-CN" dirty="0" smtClean="0"/>
          </a:p>
          <a:p>
            <a:r>
              <a:rPr lang="en-US" altLang="zh-CN" dirty="0" smtClean="0"/>
              <a:t>MPP</a:t>
            </a:r>
            <a:r>
              <a:rPr lang="zh-CN" altLang="en-US" dirty="0" smtClean="0"/>
              <a:t>：使用</a:t>
            </a:r>
            <a:r>
              <a:rPr lang="en-US" altLang="zh-CN" dirty="0" smtClean="0"/>
              <a:t>lightweight 1x1Conv</a:t>
            </a:r>
            <a:r>
              <a:rPr lang="zh-CN" altLang="en-US" dirty="0" smtClean="0"/>
              <a:t>提前筛选</a:t>
            </a:r>
            <a:r>
              <a:rPr lang="en-US" altLang="zh-CN" dirty="0" smtClean="0"/>
              <a:t>top-k(e.g., 64</a:t>
            </a:r>
            <a:r>
              <a:rPr lang="zh-CN" altLang="en-US" dirty="0" smtClean="0"/>
              <a:t>减少到</a:t>
            </a:r>
            <a:r>
              <a:rPr lang="en-US" altLang="zh-CN" dirty="0" smtClean="0"/>
              <a:t>4)</a:t>
            </a:r>
          </a:p>
        </p:txBody>
      </p:sp>
      <p:sp>
        <p:nvSpPr>
          <p:cNvPr id="4" name="灯片编号占位符 3"/>
          <p:cNvSpPr>
            <a:spLocks noGrp="1"/>
          </p:cNvSpPr>
          <p:nvPr>
            <p:ph type="sldNum" sz="quarter" idx="13"/>
          </p:nvPr>
        </p:nvSpPr>
        <p:spPr/>
        <p:txBody>
          <a:bodyPr/>
          <a:lstStyle/>
          <a:p>
            <a:fld id="{5FEA4630-3412-4BD3-8048-632181BEA8B9}" type="slidenum">
              <a:rPr lang="zh-CN" altLang="en-US" smtClean="0"/>
              <a:t>54</a:t>
            </a:fld>
            <a:endParaRPr lang="zh-CN" altLang="en-US"/>
          </a:p>
        </p:txBody>
      </p:sp>
      <p:sp>
        <p:nvSpPr>
          <p:cNvPr id="12" name="文本占位符 11"/>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891538" y="2415271"/>
            <a:ext cx="5353050" cy="628650"/>
          </a:xfrm>
          <a:prstGeom prst="rect">
            <a:avLst/>
          </a:prstGeom>
        </p:spPr>
      </p:pic>
      <p:pic>
        <p:nvPicPr>
          <p:cNvPr id="6" name="图片 5"/>
          <p:cNvPicPr>
            <a:picLocks noChangeAspect="1"/>
          </p:cNvPicPr>
          <p:nvPr/>
        </p:nvPicPr>
        <p:blipFill>
          <a:blip r:embed="rId3"/>
          <a:stretch>
            <a:fillRect/>
          </a:stretch>
        </p:blipFill>
        <p:spPr>
          <a:xfrm>
            <a:off x="1115690" y="3175000"/>
            <a:ext cx="5286375" cy="3590925"/>
          </a:xfrm>
          <a:prstGeom prst="rect">
            <a:avLst/>
          </a:prstGeom>
        </p:spPr>
      </p:pic>
      <p:pic>
        <p:nvPicPr>
          <p:cNvPr id="13" name="图片 12"/>
          <p:cNvPicPr>
            <a:picLocks noChangeAspect="1"/>
          </p:cNvPicPr>
          <p:nvPr/>
        </p:nvPicPr>
        <p:blipFill>
          <a:blip r:embed="rId4"/>
          <a:stretch>
            <a:fillRect/>
          </a:stretch>
        </p:blipFill>
        <p:spPr>
          <a:xfrm>
            <a:off x="6402066" y="3516054"/>
            <a:ext cx="5490120" cy="3113346"/>
          </a:xfrm>
          <a:prstGeom prst="rect">
            <a:avLst/>
          </a:prstGeom>
        </p:spPr>
      </p:pic>
    </p:spTree>
    <p:extLst>
      <p:ext uri="{BB962C8B-B14F-4D97-AF65-F5344CB8AC3E}">
        <p14:creationId xmlns:p14="http://schemas.microsoft.com/office/powerpoint/2010/main" val="18139717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PNNPU-Prediction with Large Value Input</a:t>
            </a:r>
            <a:endParaRPr lang="zh-CN" altLang="en-US" dirty="0"/>
          </a:p>
        </p:txBody>
      </p:sp>
      <p:sp>
        <p:nvSpPr>
          <p:cNvPr id="3" name="文本占位符 2"/>
          <p:cNvSpPr>
            <a:spLocks noGrp="1"/>
          </p:cNvSpPr>
          <p:nvPr>
            <p:ph type="body" idx="1"/>
          </p:nvPr>
        </p:nvSpPr>
        <p:spPr>
          <a:xfrm>
            <a:off x="891539" y="1219200"/>
            <a:ext cx="10462261" cy="553998"/>
          </a:xfrm>
        </p:spPr>
        <p:txBody>
          <a:bodyPr/>
          <a:lstStyle/>
          <a:p>
            <a:r>
              <a:rPr lang="en-US" altLang="zh-CN" dirty="0" smtClean="0"/>
              <a:t>Input Skip: </a:t>
            </a:r>
            <a:r>
              <a:rPr lang="zh-CN" altLang="en-US" dirty="0" smtClean="0"/>
              <a:t>设定</a:t>
            </a:r>
            <a:r>
              <a:rPr lang="en-US" altLang="zh-CN" dirty="0" smtClean="0"/>
              <a:t>th</a:t>
            </a:r>
            <a:r>
              <a:rPr lang="zh-CN" altLang="en-US" dirty="0" smtClean="0"/>
              <a:t>只保留大值</a:t>
            </a:r>
            <a:r>
              <a:rPr lang="en-US" altLang="zh-CN" dirty="0" smtClean="0"/>
              <a:t>|x|</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55</a:t>
            </a:fld>
            <a:endParaRPr lang="zh-CN" altLang="en-US"/>
          </a:p>
        </p:txBody>
      </p:sp>
      <p:pic>
        <p:nvPicPr>
          <p:cNvPr id="11" name="图片 10"/>
          <p:cNvPicPr>
            <a:picLocks noChangeAspect="1"/>
          </p:cNvPicPr>
          <p:nvPr/>
        </p:nvPicPr>
        <p:blipFill>
          <a:blip r:embed="rId2"/>
          <a:stretch>
            <a:fillRect/>
          </a:stretch>
        </p:blipFill>
        <p:spPr>
          <a:xfrm>
            <a:off x="2362200" y="2186160"/>
            <a:ext cx="7852372" cy="4367040"/>
          </a:xfrm>
          <a:prstGeom prst="rect">
            <a:avLst/>
          </a:prstGeom>
        </p:spPr>
      </p:pic>
      <p:sp>
        <p:nvSpPr>
          <p:cNvPr id="12" name="文本占位符 11"/>
          <p:cNvSpPr>
            <a:spLocks noGrp="1"/>
          </p:cNvSpPr>
          <p:nvPr>
            <p:ph type="body" sz="quarter" idx="14"/>
          </p:nvPr>
        </p:nvSpPr>
        <p:spPr/>
        <p:txBody>
          <a:bodyPr/>
          <a:lstStyle/>
          <a:p>
            <a:endParaRPr lang="zh-CN" altLang="en-US" dirty="0"/>
          </a:p>
        </p:txBody>
      </p:sp>
    </p:spTree>
    <p:extLst>
      <p:ext uri="{BB962C8B-B14F-4D97-AF65-F5344CB8AC3E}">
        <p14:creationId xmlns:p14="http://schemas.microsoft.com/office/powerpoint/2010/main" val="356790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PNNPU-Results</a:t>
            </a:r>
            <a:endParaRPr lang="zh-CN" altLang="en-US" dirty="0"/>
          </a:p>
        </p:txBody>
      </p:sp>
      <p:sp>
        <p:nvSpPr>
          <p:cNvPr id="3" name="文本占位符 2"/>
          <p:cNvSpPr>
            <a:spLocks noGrp="1"/>
          </p:cNvSpPr>
          <p:nvPr>
            <p:ph type="body" idx="1"/>
          </p:nvPr>
        </p:nvSpPr>
        <p:spPr>
          <a:xfrm>
            <a:off x="891539" y="1219200"/>
            <a:ext cx="10462261" cy="479298"/>
          </a:xfrm>
        </p:spPr>
        <p:txBody>
          <a:bodyPr/>
          <a:lstStyle/>
          <a:p>
            <a:r>
              <a:rPr lang="en-US" altLang="zh-CN" dirty="0" smtClean="0"/>
              <a:t>4mJ/f</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56</a:t>
            </a:fld>
            <a:endParaRPr lang="zh-CN" altLang="en-US"/>
          </a:p>
        </p:txBody>
      </p:sp>
      <p:pic>
        <p:nvPicPr>
          <p:cNvPr id="7" name="图片 6"/>
          <p:cNvPicPr>
            <a:picLocks noChangeAspect="1"/>
          </p:cNvPicPr>
          <p:nvPr/>
        </p:nvPicPr>
        <p:blipFill>
          <a:blip r:embed="rId2"/>
          <a:stretch>
            <a:fillRect/>
          </a:stretch>
        </p:blipFill>
        <p:spPr>
          <a:xfrm>
            <a:off x="3600929" y="1173480"/>
            <a:ext cx="6466201" cy="3030221"/>
          </a:xfrm>
          <a:prstGeom prst="rect">
            <a:avLst/>
          </a:prstGeom>
        </p:spPr>
      </p:pic>
      <p:pic>
        <p:nvPicPr>
          <p:cNvPr id="9" name="图片 8"/>
          <p:cNvPicPr>
            <a:picLocks noChangeAspect="1"/>
          </p:cNvPicPr>
          <p:nvPr/>
        </p:nvPicPr>
        <p:blipFill>
          <a:blip r:embed="rId3"/>
          <a:stretch>
            <a:fillRect/>
          </a:stretch>
        </p:blipFill>
        <p:spPr>
          <a:xfrm>
            <a:off x="6934200" y="4093464"/>
            <a:ext cx="3630189" cy="2608579"/>
          </a:xfrm>
          <a:prstGeom prst="rect">
            <a:avLst/>
          </a:prstGeom>
        </p:spPr>
      </p:pic>
      <p:sp>
        <p:nvSpPr>
          <p:cNvPr id="8" name="文本占位符 7"/>
          <p:cNvSpPr>
            <a:spLocks noGrp="1"/>
          </p:cNvSpPr>
          <p:nvPr>
            <p:ph type="body" sz="quarter" idx="14"/>
          </p:nvPr>
        </p:nvSpPr>
        <p:spPr/>
        <p:txBody>
          <a:bodyPr/>
          <a:lstStyle/>
          <a:p>
            <a:endParaRPr lang="zh-CN" altLang="en-US"/>
          </a:p>
        </p:txBody>
      </p:sp>
      <p:pic>
        <p:nvPicPr>
          <p:cNvPr id="10" name="图片 9"/>
          <p:cNvPicPr>
            <a:picLocks noChangeAspect="1"/>
          </p:cNvPicPr>
          <p:nvPr/>
        </p:nvPicPr>
        <p:blipFill>
          <a:blip r:embed="rId4"/>
          <a:stretch>
            <a:fillRect/>
          </a:stretch>
        </p:blipFill>
        <p:spPr>
          <a:xfrm>
            <a:off x="2723711" y="4301222"/>
            <a:ext cx="4010148" cy="2251978"/>
          </a:xfrm>
          <a:prstGeom prst="rect">
            <a:avLst/>
          </a:prstGeom>
        </p:spPr>
      </p:pic>
    </p:spTree>
    <p:extLst>
      <p:ext uri="{BB962C8B-B14F-4D97-AF65-F5344CB8AC3E}">
        <p14:creationId xmlns:p14="http://schemas.microsoft.com/office/powerpoint/2010/main" val="19403167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[1]-Observation</a:t>
            </a:r>
            <a:endParaRPr lang="zh-CN" altLang="en-US" dirty="0"/>
          </a:p>
        </p:txBody>
      </p:sp>
      <p:sp>
        <p:nvSpPr>
          <p:cNvPr id="3" name="文本占位符 2"/>
          <p:cNvSpPr>
            <a:spLocks noGrp="1"/>
          </p:cNvSpPr>
          <p:nvPr>
            <p:ph type="body" idx="1"/>
          </p:nvPr>
        </p:nvSpPr>
        <p:spPr>
          <a:xfrm>
            <a:off x="891539" y="1219200"/>
            <a:ext cx="10462261" cy="2492990"/>
          </a:xfrm>
        </p:spPr>
        <p:txBody>
          <a:bodyPr/>
          <a:lstStyle/>
          <a:p>
            <a:r>
              <a:rPr lang="zh-CN" altLang="en-US" dirty="0" smtClean="0"/>
              <a:t>运行点云网络相对于</a:t>
            </a:r>
            <a:r>
              <a:rPr lang="en-US" altLang="zh-CN" dirty="0" smtClean="0"/>
              <a:t>2D CNNs</a:t>
            </a:r>
            <a:r>
              <a:rPr lang="zh-CN" altLang="en-US" dirty="0"/>
              <a:t>效</a:t>
            </a:r>
            <a:r>
              <a:rPr lang="zh-CN" altLang="en-US" dirty="0" smtClean="0"/>
              <a:t>率低</a:t>
            </a:r>
            <a:endParaRPr lang="en-US" altLang="zh-CN" dirty="0" smtClean="0"/>
          </a:p>
          <a:p>
            <a:pPr lvl="1"/>
            <a:r>
              <a:rPr lang="en-US" altLang="zh-CN" dirty="0" smtClean="0"/>
              <a:t>7</a:t>
            </a:r>
            <a:r>
              <a:rPr lang="en-US" altLang="zh-CN" dirty="0"/>
              <a:t>✕ less #MACs but 1.3✕ slower</a:t>
            </a:r>
          </a:p>
          <a:p>
            <a:r>
              <a:rPr lang="zh-CN" altLang="en-US" dirty="0"/>
              <a:t>稀</a:t>
            </a:r>
            <a:r>
              <a:rPr lang="zh-CN" altLang="en-US" dirty="0" smtClean="0"/>
              <a:t>疏性</a:t>
            </a:r>
            <a:endParaRPr lang="en-US" altLang="zh-CN" dirty="0" smtClean="0"/>
          </a:p>
          <a:p>
            <a:pPr lvl="1"/>
            <a:r>
              <a:rPr lang="zh-CN" altLang="en-US" dirty="0" smtClean="0"/>
              <a:t>稀</a:t>
            </a:r>
            <a:r>
              <a:rPr lang="zh-CN" altLang="en-US" dirty="0"/>
              <a:t>疏性来源于物理空间上点的分布</a:t>
            </a:r>
          </a:p>
          <a:p>
            <a:pPr lvl="1"/>
            <a:r>
              <a:rPr lang="zh-CN" altLang="en-US" dirty="0"/>
              <a:t>在处理过程中保持稀疏</a:t>
            </a:r>
            <a:r>
              <a:rPr lang="zh-CN" altLang="en-US" dirty="0" smtClean="0"/>
              <a:t>性</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57</a:t>
            </a:fld>
            <a:endParaRPr lang="zh-CN" altLang="en-US"/>
          </a:p>
        </p:txBody>
      </p:sp>
      <p:sp>
        <p:nvSpPr>
          <p:cNvPr id="5" name="文本占位符 4"/>
          <p:cNvSpPr>
            <a:spLocks noGrp="1"/>
          </p:cNvSpPr>
          <p:nvPr>
            <p:ph type="body" sz="quarter" idx="14"/>
          </p:nvPr>
        </p:nvSpPr>
        <p:spPr>
          <a:xfrm>
            <a:off x="891539" y="6438017"/>
            <a:ext cx="10462262" cy="369332"/>
          </a:xfrm>
        </p:spPr>
        <p:txBody>
          <a:bodyPr/>
          <a:lstStyle/>
          <a:p>
            <a:r>
              <a:rPr lang="en-US" altLang="zh-CN" dirty="0" smtClean="0"/>
              <a:t>Y. Lin, Z. Zhang, H. Tang, H. Wang, and S. Han</a:t>
            </a:r>
            <a:r>
              <a:rPr lang="en-US" altLang="zh-CN" dirty="0"/>
              <a:t>, “PointAcc: Efficient </a:t>
            </a:r>
            <a:r>
              <a:rPr lang="en-US" altLang="zh-CN" dirty="0" smtClean="0"/>
              <a:t>point cloud accelerator,” in </a:t>
            </a:r>
            <a:r>
              <a:rPr lang="en-US" altLang="zh-CN" i="1" dirty="0" smtClean="0"/>
              <a:t>Proc. </a:t>
            </a:r>
            <a:r>
              <a:rPr lang="en-US" altLang="zh-CN" i="1" dirty="0"/>
              <a:t>of </a:t>
            </a:r>
            <a:r>
              <a:rPr lang="en-US" altLang="zh-CN" i="1" dirty="0" smtClean="0"/>
              <a:t>the IEEE/ACM International </a:t>
            </a:r>
            <a:r>
              <a:rPr lang="en-US" altLang="zh-CN" i="1" dirty="0"/>
              <a:t>Symposium on </a:t>
            </a:r>
            <a:r>
              <a:rPr lang="en-US" altLang="zh-CN" i="1" dirty="0" smtClean="0"/>
              <a:t>Microarchitecture</a:t>
            </a:r>
            <a:r>
              <a:rPr lang="en-US" altLang="zh-CN" dirty="0" smtClean="0"/>
              <a:t>, Oct. 2021, pp. 449-461.</a:t>
            </a:r>
            <a:endParaRPr lang="zh-CN" altLang="en-US" dirty="0"/>
          </a:p>
        </p:txBody>
      </p:sp>
      <p:pic>
        <p:nvPicPr>
          <p:cNvPr id="7" name="图片 6"/>
          <p:cNvPicPr>
            <a:picLocks noChangeAspect="1"/>
          </p:cNvPicPr>
          <p:nvPr/>
        </p:nvPicPr>
        <p:blipFill>
          <a:blip r:embed="rId2"/>
          <a:stretch>
            <a:fillRect/>
          </a:stretch>
        </p:blipFill>
        <p:spPr>
          <a:xfrm>
            <a:off x="838200" y="4550134"/>
            <a:ext cx="5105400" cy="1809729"/>
          </a:xfrm>
          <a:prstGeom prst="rect">
            <a:avLst/>
          </a:prstGeom>
        </p:spPr>
      </p:pic>
      <p:pic>
        <p:nvPicPr>
          <p:cNvPr id="9" name="图片 8"/>
          <p:cNvPicPr>
            <a:picLocks noChangeAspect="1"/>
          </p:cNvPicPr>
          <p:nvPr/>
        </p:nvPicPr>
        <p:blipFill>
          <a:blip r:embed="rId3"/>
          <a:stretch>
            <a:fillRect/>
          </a:stretch>
        </p:blipFill>
        <p:spPr>
          <a:xfrm>
            <a:off x="6400800" y="3429000"/>
            <a:ext cx="5014009" cy="2817441"/>
          </a:xfrm>
          <a:prstGeom prst="rect">
            <a:avLst/>
          </a:prstGeom>
        </p:spPr>
      </p:pic>
      <p:pic>
        <p:nvPicPr>
          <p:cNvPr id="1026" name="Picture 2" descr="https://tinyml.mit.edu/projects/pointacc/figures/teaser_2dvs3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2889" y="1524000"/>
            <a:ext cx="4191000" cy="144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770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-Challenges</a:t>
            </a:r>
            <a:endParaRPr lang="zh-CN" altLang="en-US" dirty="0"/>
          </a:p>
        </p:txBody>
      </p:sp>
      <p:sp>
        <p:nvSpPr>
          <p:cNvPr id="3" name="文本占位符 2"/>
          <p:cNvSpPr>
            <a:spLocks noGrp="1"/>
          </p:cNvSpPr>
          <p:nvPr>
            <p:ph type="body" idx="1"/>
          </p:nvPr>
        </p:nvSpPr>
        <p:spPr>
          <a:xfrm>
            <a:off x="891539" y="1219200"/>
            <a:ext cx="10462261" cy="3877985"/>
          </a:xfrm>
        </p:spPr>
        <p:txBody>
          <a:bodyPr/>
          <a:lstStyle/>
          <a:p>
            <a:r>
              <a:rPr lang="zh-CN" altLang="en-US" dirty="0" smtClean="0"/>
              <a:t>需要大量</a:t>
            </a:r>
            <a:r>
              <a:rPr lang="en-US" altLang="zh-CN" dirty="0" smtClean="0"/>
              <a:t>map</a:t>
            </a:r>
            <a:r>
              <a:rPr lang="zh-CN" altLang="en-US" dirty="0" smtClean="0"/>
              <a:t>操作来建立输入输出点之间的关系</a:t>
            </a:r>
            <a:endParaRPr lang="en-US" altLang="zh-CN" dirty="0" smtClean="0"/>
          </a:p>
          <a:p>
            <a:r>
              <a:rPr lang="en-US" altLang="zh-CN" dirty="0" smtClean="0"/>
              <a:t>Irregular </a:t>
            </a:r>
            <a:r>
              <a:rPr lang="en-US" altLang="zh-CN" dirty="0"/>
              <a:t>sparse computation pattern requires explicit gather and scatter of point features for matrix computation, which results in a massive memory footprint</a:t>
            </a:r>
            <a:endParaRPr lang="en-US" altLang="zh-CN" dirty="0" smtClean="0"/>
          </a:p>
          <a:p>
            <a:r>
              <a:rPr lang="en-US" altLang="zh-CN" dirty="0"/>
              <a:t>Due to extreme sparsity, mapping operations and data movement overhead together take up &gt;50% of the total runtime </a:t>
            </a:r>
            <a:r>
              <a:rPr lang="en-US" altLang="zh-CN" dirty="0" smtClean="0"/>
              <a:t>latency</a:t>
            </a:r>
            <a:endParaRPr lang="en-US" altLang="zh-CN"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58</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971800" y="4495800"/>
            <a:ext cx="6172200" cy="2312281"/>
          </a:xfrm>
          <a:prstGeom prst="rect">
            <a:avLst/>
          </a:prstGeom>
        </p:spPr>
      </p:pic>
    </p:spTree>
    <p:extLst>
      <p:ext uri="{BB962C8B-B14F-4D97-AF65-F5344CB8AC3E}">
        <p14:creationId xmlns:p14="http://schemas.microsoft.com/office/powerpoint/2010/main" val="3420778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-Solutions</a:t>
            </a:r>
            <a:endParaRPr lang="zh-CN" altLang="en-US" dirty="0"/>
          </a:p>
        </p:txBody>
      </p:sp>
      <p:sp>
        <p:nvSpPr>
          <p:cNvPr id="3" name="文本占位符 2"/>
          <p:cNvSpPr>
            <a:spLocks noGrp="1"/>
          </p:cNvSpPr>
          <p:nvPr>
            <p:ph type="body" idx="1"/>
          </p:nvPr>
        </p:nvSpPr>
        <p:spPr>
          <a:xfrm>
            <a:off x="891539" y="1219200"/>
            <a:ext cx="10462261" cy="1938992"/>
          </a:xfrm>
        </p:spPr>
        <p:txBody>
          <a:bodyPr/>
          <a:lstStyle/>
          <a:p>
            <a:r>
              <a:rPr lang="en-US" altLang="zh-CN" dirty="0" smtClean="0"/>
              <a:t>5 Steps and 3 Units</a:t>
            </a:r>
          </a:p>
          <a:p>
            <a:pPr lvl="1"/>
            <a:r>
              <a:rPr lang="en-US" altLang="zh-CN" dirty="0"/>
              <a:t>Memory Management Unit bridges the other two units by preparing the data for Matrix Unit based on the output of Mapping Unit. </a:t>
            </a:r>
            <a:endParaRPr lang="en-US" altLang="zh-CN" dirty="0" smtClean="0"/>
          </a:p>
          <a:p>
            <a:pPr lvl="1"/>
            <a:r>
              <a:rPr lang="en-US" altLang="zh-CN" dirty="0" smtClean="0"/>
              <a:t>Flexible supports various point cloud networks</a:t>
            </a:r>
          </a:p>
        </p:txBody>
      </p:sp>
      <p:sp>
        <p:nvSpPr>
          <p:cNvPr id="4" name="灯片编号占位符 3"/>
          <p:cNvSpPr>
            <a:spLocks noGrp="1"/>
          </p:cNvSpPr>
          <p:nvPr>
            <p:ph type="sldNum" sz="quarter" idx="13"/>
          </p:nvPr>
        </p:nvSpPr>
        <p:spPr/>
        <p:txBody>
          <a:bodyPr/>
          <a:lstStyle/>
          <a:p>
            <a:fld id="{5FEA4630-3412-4BD3-8048-632181BEA8B9}" type="slidenum">
              <a:rPr lang="zh-CN" altLang="en-US" smtClean="0"/>
              <a:t>59</a:t>
            </a:fld>
            <a:endParaRPr lang="zh-CN" altLang="en-US"/>
          </a:p>
        </p:txBody>
      </p:sp>
      <p:pic>
        <p:nvPicPr>
          <p:cNvPr id="8" name="图片 7"/>
          <p:cNvPicPr>
            <a:picLocks noChangeAspect="1"/>
          </p:cNvPicPr>
          <p:nvPr/>
        </p:nvPicPr>
        <p:blipFill>
          <a:blip r:embed="rId2"/>
          <a:stretch>
            <a:fillRect/>
          </a:stretch>
        </p:blipFill>
        <p:spPr>
          <a:xfrm>
            <a:off x="1143000" y="4228464"/>
            <a:ext cx="5236328" cy="2578873"/>
          </a:xfrm>
          <a:prstGeom prst="rect">
            <a:avLst/>
          </a:prstGeom>
        </p:spPr>
      </p:pic>
      <p:pic>
        <p:nvPicPr>
          <p:cNvPr id="6" name="图片 5"/>
          <p:cNvPicPr>
            <a:picLocks noChangeAspect="1"/>
          </p:cNvPicPr>
          <p:nvPr/>
        </p:nvPicPr>
        <p:blipFill rotWithShape="1">
          <a:blip r:embed="rId3"/>
          <a:srcRect l="14571" t="8978" r="12575"/>
          <a:stretch/>
        </p:blipFill>
        <p:spPr>
          <a:xfrm>
            <a:off x="6570097" y="2971800"/>
            <a:ext cx="5088504" cy="3766861"/>
          </a:xfrm>
          <a:prstGeom prst="rect">
            <a:avLst/>
          </a:prstGeom>
        </p:spPr>
      </p:pic>
      <p:sp>
        <p:nvSpPr>
          <p:cNvPr id="9" name="文本占位符 8"/>
          <p:cNvSpPr>
            <a:spLocks noGrp="1"/>
          </p:cNvSpPr>
          <p:nvPr>
            <p:ph type="body" sz="quarter" idx="14"/>
          </p:nvPr>
        </p:nvSpPr>
        <p:spPr/>
        <p:txBody>
          <a:bodyPr/>
          <a:lstStyle/>
          <a:p>
            <a:endParaRPr lang="zh-CN" altLang="en-US" dirty="0"/>
          </a:p>
        </p:txBody>
      </p:sp>
    </p:spTree>
    <p:extLst>
      <p:ext uri="{BB962C8B-B14F-4D97-AF65-F5344CB8AC3E}">
        <p14:creationId xmlns:p14="http://schemas.microsoft.com/office/powerpoint/2010/main" val="1465761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Tasks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6</a:t>
            </a:fld>
            <a:endParaRPr lang="zh-CN" altLang="en-US"/>
          </a:p>
        </p:txBody>
      </p:sp>
      <p:sp>
        <p:nvSpPr>
          <p:cNvPr id="5" name="文本占位符 4"/>
          <p:cNvSpPr>
            <a:spLocks noGrp="1"/>
          </p:cNvSpPr>
          <p:nvPr>
            <p:ph type="body" sz="quarter" idx="14"/>
          </p:nvPr>
        </p:nvSpPr>
        <p:spPr/>
        <p:txBody>
          <a:bodyPr/>
          <a:lstStyle/>
          <a:p>
            <a:endParaRPr lang="zh-CN" altLang="en-US" dirty="0"/>
          </a:p>
        </p:txBody>
      </p:sp>
      <p:pic>
        <p:nvPicPr>
          <p:cNvPr id="7" name="图片 6"/>
          <p:cNvPicPr>
            <a:picLocks noChangeAspect="1"/>
          </p:cNvPicPr>
          <p:nvPr/>
        </p:nvPicPr>
        <p:blipFill rotWithShape="1">
          <a:blip r:embed="rId2"/>
          <a:srcRect l="72772" t="40336"/>
          <a:stretch/>
        </p:blipFill>
        <p:spPr>
          <a:xfrm>
            <a:off x="7467600" y="1526337"/>
            <a:ext cx="3124200" cy="4544965"/>
          </a:xfrm>
          <a:prstGeom prst="rect">
            <a:avLst/>
          </a:prstGeom>
        </p:spPr>
      </p:pic>
      <p:pic>
        <p:nvPicPr>
          <p:cNvPr id="2050" name="Picture 2" descr="Understanding Machine Learning on Point Clouds through PointNet++ | by Z  Singer | Towards Data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t="33269" b="1"/>
          <a:stretch/>
        </p:blipFill>
        <p:spPr bwMode="auto">
          <a:xfrm>
            <a:off x="866957" y="3006301"/>
            <a:ext cx="6858000" cy="198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6896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-Key 1: Diverse Mapping</a:t>
            </a:r>
            <a:endParaRPr lang="zh-CN" altLang="en-US" dirty="0"/>
          </a:p>
        </p:txBody>
      </p:sp>
      <p:sp>
        <p:nvSpPr>
          <p:cNvPr id="3" name="文本占位符 2"/>
          <p:cNvSpPr>
            <a:spLocks noGrp="1"/>
          </p:cNvSpPr>
          <p:nvPr>
            <p:ph type="body" idx="1"/>
          </p:nvPr>
        </p:nvSpPr>
        <p:spPr>
          <a:xfrm>
            <a:off x="891539" y="1219200"/>
            <a:ext cx="10462261" cy="2031325"/>
          </a:xfrm>
        </p:spPr>
        <p:txBody>
          <a:bodyPr/>
          <a:lstStyle/>
          <a:p>
            <a:r>
              <a:rPr lang="en-US" altLang="zh-CN" dirty="0" smtClean="0"/>
              <a:t>Mapping Unit</a:t>
            </a:r>
            <a:r>
              <a:rPr lang="zh-CN" altLang="en-US" dirty="0" smtClean="0"/>
              <a:t>生成</a:t>
            </a:r>
            <a:r>
              <a:rPr lang="en-US" altLang="zh-CN" dirty="0" smtClean="0"/>
              <a:t>(In, Out, </a:t>
            </a:r>
            <a:r>
              <a:rPr lang="en-US" altLang="zh-CN" dirty="0" err="1" smtClean="0"/>
              <a:t>Wgt</a:t>
            </a:r>
            <a:r>
              <a:rPr lang="en-US" altLang="zh-CN" dirty="0" smtClean="0"/>
              <a:t>)</a:t>
            </a:r>
          </a:p>
          <a:p>
            <a:pPr lvl="1"/>
            <a:r>
              <a:rPr lang="en-US" altLang="zh-CN" dirty="0" smtClean="0"/>
              <a:t>Ball Query, Kernel Mapping, and KNN</a:t>
            </a:r>
          </a:p>
          <a:p>
            <a:endParaRPr lang="en-US" altLang="zh-CN" dirty="0" smtClean="0"/>
          </a:p>
          <a:p>
            <a:pPr lvl="1"/>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60</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762000" y="2362200"/>
            <a:ext cx="6661787" cy="3587116"/>
          </a:xfrm>
          <a:prstGeom prst="rect">
            <a:avLst/>
          </a:prstGeom>
        </p:spPr>
      </p:pic>
      <p:pic>
        <p:nvPicPr>
          <p:cNvPr id="10" name="图片 9"/>
          <p:cNvPicPr>
            <a:picLocks noChangeAspect="1"/>
          </p:cNvPicPr>
          <p:nvPr/>
        </p:nvPicPr>
        <p:blipFill rotWithShape="1">
          <a:blip r:embed="rId3"/>
          <a:srcRect b="15066"/>
          <a:stretch/>
        </p:blipFill>
        <p:spPr>
          <a:xfrm>
            <a:off x="7553325" y="1120816"/>
            <a:ext cx="4257675" cy="5557838"/>
          </a:xfrm>
          <a:prstGeom prst="rect">
            <a:avLst/>
          </a:prstGeom>
        </p:spPr>
      </p:pic>
    </p:spTree>
    <p:extLst>
      <p:ext uri="{BB962C8B-B14F-4D97-AF65-F5344CB8AC3E}">
        <p14:creationId xmlns:p14="http://schemas.microsoft.com/office/powerpoint/2010/main" val="3494223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PointAcc-Mergesort</a:t>
            </a:r>
            <a:endParaRPr lang="zh-CN" altLang="en-US" dirty="0"/>
          </a:p>
        </p:txBody>
      </p:sp>
      <p:sp>
        <p:nvSpPr>
          <p:cNvPr id="3" name="文本占位符 2"/>
          <p:cNvSpPr>
            <a:spLocks noGrp="1"/>
          </p:cNvSpPr>
          <p:nvPr>
            <p:ph type="body" idx="1"/>
          </p:nvPr>
        </p:nvSpPr>
        <p:spPr>
          <a:xfrm>
            <a:off x="891539" y="1219200"/>
            <a:ext cx="10462261" cy="2123658"/>
          </a:xfrm>
        </p:spPr>
        <p:txBody>
          <a:bodyPr/>
          <a:lstStyle/>
          <a:p>
            <a:r>
              <a:rPr lang="en-US" altLang="zh-CN" dirty="0" err="1" smtClean="0"/>
              <a:t>Mergesort</a:t>
            </a:r>
            <a:r>
              <a:rPr lang="en-US" altLang="zh-CN" dirty="0" smtClean="0"/>
              <a:t>-based Kernel Mapping</a:t>
            </a:r>
          </a:p>
          <a:p>
            <a:r>
              <a:rPr lang="zh-CN" altLang="en-US" dirty="0" smtClean="0"/>
              <a:t>按坐标融合排序，相同坐标取出来组成</a:t>
            </a:r>
            <a:r>
              <a:rPr lang="en-US" altLang="zh-CN" dirty="0" smtClean="0"/>
              <a:t>map</a:t>
            </a:r>
          </a:p>
          <a:p>
            <a:endParaRPr lang="en-US" altLang="zh-CN" dirty="0" smtClean="0"/>
          </a:p>
          <a:p>
            <a:pPr lvl="1"/>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61</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rotWithShape="1">
          <a:blip r:embed="rId2"/>
          <a:srcRect b="8828"/>
          <a:stretch/>
        </p:blipFill>
        <p:spPr>
          <a:xfrm>
            <a:off x="7167823" y="1189864"/>
            <a:ext cx="3623366" cy="2667000"/>
          </a:xfrm>
          <a:prstGeom prst="rect">
            <a:avLst/>
          </a:prstGeom>
        </p:spPr>
      </p:pic>
      <p:pic>
        <p:nvPicPr>
          <p:cNvPr id="10" name="图片 9"/>
          <p:cNvPicPr>
            <a:picLocks noChangeAspect="1"/>
          </p:cNvPicPr>
          <p:nvPr/>
        </p:nvPicPr>
        <p:blipFill rotWithShape="1">
          <a:blip r:embed="rId3"/>
          <a:srcRect b="26547"/>
          <a:stretch/>
        </p:blipFill>
        <p:spPr>
          <a:xfrm>
            <a:off x="949221" y="3910012"/>
            <a:ext cx="9841968" cy="2848736"/>
          </a:xfrm>
          <a:prstGeom prst="rect">
            <a:avLst/>
          </a:prstGeom>
        </p:spPr>
      </p:pic>
    </p:spTree>
    <p:extLst>
      <p:ext uri="{BB962C8B-B14F-4D97-AF65-F5344CB8AC3E}">
        <p14:creationId xmlns:p14="http://schemas.microsoft.com/office/powerpoint/2010/main" val="38962132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553998"/>
          </a:xfrm>
        </p:spPr>
        <p:txBody>
          <a:bodyPr/>
          <a:lstStyle/>
          <a:p>
            <a:r>
              <a:rPr lang="en-US" altLang="zh-CN" dirty="0" smtClean="0"/>
              <a:t>PointAcc-One </a:t>
            </a:r>
            <a:r>
              <a:rPr lang="en-US" altLang="zh-CN" dirty="0"/>
              <a:t>Versatile Arch</a:t>
            </a:r>
            <a:endParaRPr lang="zh-CN" altLang="en-US" dirty="0"/>
          </a:p>
        </p:txBody>
      </p:sp>
      <p:sp>
        <p:nvSpPr>
          <p:cNvPr id="3" name="文本占位符 2"/>
          <p:cNvSpPr>
            <a:spLocks noGrp="1"/>
          </p:cNvSpPr>
          <p:nvPr>
            <p:ph type="body" idx="1"/>
          </p:nvPr>
        </p:nvSpPr>
        <p:spPr>
          <a:xfrm>
            <a:off x="891539" y="1219200"/>
            <a:ext cx="10462261" cy="1015663"/>
          </a:xfrm>
        </p:spPr>
        <p:txBody>
          <a:bodyPr/>
          <a:lstStyle/>
          <a:p>
            <a:r>
              <a:rPr lang="zh-CN" altLang="en-US" dirty="0" smtClean="0"/>
              <a:t>以</a:t>
            </a:r>
            <a:r>
              <a:rPr lang="en-US" altLang="zh-CN" dirty="0" smtClean="0"/>
              <a:t>FPS</a:t>
            </a:r>
            <a:r>
              <a:rPr lang="zh-CN" altLang="en-US" dirty="0" smtClean="0"/>
              <a:t>为例，两条关键路径：</a:t>
            </a:r>
            <a:r>
              <a:rPr lang="en-US" altLang="zh-CN" dirty="0" smtClean="0"/>
              <a:t>min</a:t>
            </a:r>
            <a:r>
              <a:rPr lang="zh-CN" altLang="en-US" dirty="0" smtClean="0"/>
              <a:t>更新</a:t>
            </a:r>
            <a:r>
              <a:rPr lang="en-US" altLang="zh-CN" dirty="0" err="1" smtClean="0"/>
              <a:t>dist</a:t>
            </a:r>
            <a:r>
              <a:rPr lang="zh-CN" altLang="en-US" dirty="0" smtClean="0"/>
              <a:t>，</a:t>
            </a:r>
            <a:r>
              <a:rPr lang="en-US" altLang="zh-CN" dirty="0" smtClean="0"/>
              <a:t>max</a:t>
            </a:r>
            <a:r>
              <a:rPr lang="zh-CN" altLang="en-US" dirty="0" smtClean="0"/>
              <a:t>更新</a:t>
            </a:r>
            <a:r>
              <a:rPr lang="en-US" altLang="zh-CN" dirty="0" smtClean="0"/>
              <a:t>output point</a:t>
            </a:r>
          </a:p>
          <a:p>
            <a:pPr lvl="1"/>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62</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600200" y="2469662"/>
            <a:ext cx="9397214" cy="4116875"/>
          </a:xfrm>
          <a:prstGeom prst="rect">
            <a:avLst/>
          </a:prstGeom>
        </p:spPr>
      </p:pic>
    </p:spTree>
    <p:extLst>
      <p:ext uri="{BB962C8B-B14F-4D97-AF65-F5344CB8AC3E}">
        <p14:creationId xmlns:p14="http://schemas.microsoft.com/office/powerpoint/2010/main" val="38750555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PointAcc-Key 2: MXU-Streaming </a:t>
            </a:r>
            <a:r>
              <a:rPr lang="en-US" altLang="zh-CN" dirty="0" err="1" smtClean="0"/>
              <a:t>MatMul</a:t>
            </a:r>
            <a:endParaRPr lang="zh-CN" altLang="en-US" dirty="0"/>
          </a:p>
        </p:txBody>
      </p:sp>
      <p:sp>
        <p:nvSpPr>
          <p:cNvPr id="3" name="文本占位符 2"/>
          <p:cNvSpPr>
            <a:spLocks noGrp="1"/>
          </p:cNvSpPr>
          <p:nvPr>
            <p:ph type="body" idx="1"/>
          </p:nvPr>
        </p:nvSpPr>
        <p:spPr>
          <a:xfrm>
            <a:off x="891539" y="1219200"/>
            <a:ext cx="10462261" cy="2769989"/>
          </a:xfrm>
        </p:spPr>
        <p:txBody>
          <a:bodyPr/>
          <a:lstStyle/>
          <a:p>
            <a:r>
              <a:rPr lang="en-US" altLang="zh-CN" dirty="0"/>
              <a:t>Fetch-on-Demand </a:t>
            </a:r>
            <a:r>
              <a:rPr lang="en-US" altLang="zh-CN" dirty="0" smtClean="0"/>
              <a:t>flow</a:t>
            </a:r>
            <a:r>
              <a:rPr lang="zh-CN" altLang="en-US" dirty="0" smtClean="0"/>
              <a:t>：</a:t>
            </a:r>
            <a:r>
              <a:rPr lang="zh-CN" altLang="en-US" dirty="0"/>
              <a:t>对输入建立</a:t>
            </a:r>
            <a:r>
              <a:rPr lang="en-US" altLang="zh-CN" dirty="0"/>
              <a:t>buffer</a:t>
            </a:r>
            <a:r>
              <a:rPr lang="zh-CN" altLang="en-US" dirty="0"/>
              <a:t>，分成</a:t>
            </a:r>
            <a:r>
              <a:rPr lang="en-US" altLang="zh-CN" dirty="0"/>
              <a:t>tile</a:t>
            </a:r>
            <a:endParaRPr lang="zh-CN" altLang="en-US" dirty="0"/>
          </a:p>
          <a:p>
            <a:r>
              <a:rPr lang="en-US" altLang="zh-CN" dirty="0" smtClean="0"/>
              <a:t>point</a:t>
            </a:r>
            <a:r>
              <a:rPr lang="zh-CN" altLang="en-US" dirty="0" smtClean="0"/>
              <a:t>数远多于</a:t>
            </a:r>
            <a:r>
              <a:rPr lang="en-US" altLang="zh-CN" dirty="0" smtClean="0"/>
              <a:t>filter</a:t>
            </a:r>
            <a:r>
              <a:rPr lang="zh-CN" altLang="en-US" dirty="0" smtClean="0"/>
              <a:t>数</a:t>
            </a:r>
            <a:r>
              <a:rPr lang="en-US" altLang="zh-CN" dirty="0" smtClean="0"/>
              <a:t>(</a:t>
            </a:r>
            <a:r>
              <a:rPr lang="en-US" altLang="zh-CN" dirty="0" err="1" smtClean="0"/>
              <a:t>oc</a:t>
            </a:r>
            <a:r>
              <a:rPr lang="en-US" altLang="zh-CN" dirty="0" smtClean="0"/>
              <a:t>)</a:t>
            </a:r>
            <a:r>
              <a:rPr lang="zh-CN" altLang="en-US" dirty="0" smtClean="0"/>
              <a:t>，采用</a:t>
            </a:r>
            <a:r>
              <a:rPr lang="en-US" altLang="zh-CN" dirty="0" smtClean="0"/>
              <a:t>WS</a:t>
            </a:r>
            <a:r>
              <a:rPr lang="zh-CN" altLang="en-US" dirty="0" smtClean="0"/>
              <a:t>，</a:t>
            </a:r>
            <a:r>
              <a:rPr lang="en-US" altLang="zh-CN" dirty="0" smtClean="0"/>
              <a:t>SA</a:t>
            </a:r>
            <a:r>
              <a:rPr lang="zh-CN" altLang="en-US" dirty="0" smtClean="0"/>
              <a:t>中一行</a:t>
            </a:r>
            <a:r>
              <a:rPr lang="en-US" altLang="zh-CN" dirty="0" smtClean="0"/>
              <a:t>PE</a:t>
            </a:r>
            <a:r>
              <a:rPr lang="zh-CN" altLang="en-US" dirty="0" smtClean="0"/>
              <a:t>计算一个</a:t>
            </a:r>
            <a:r>
              <a:rPr lang="en-US" altLang="zh-CN" dirty="0" smtClean="0"/>
              <a:t>filter(</a:t>
            </a:r>
            <a:r>
              <a:rPr lang="en-US" altLang="zh-CN" dirty="0" err="1" smtClean="0"/>
              <a:t>ic</a:t>
            </a:r>
            <a:r>
              <a:rPr lang="zh-CN" altLang="en-US" dirty="0" smtClean="0"/>
              <a:t>并行</a:t>
            </a:r>
            <a:r>
              <a:rPr lang="en-US" altLang="zh-CN" dirty="0" smtClean="0"/>
              <a:t>)</a:t>
            </a:r>
            <a:r>
              <a:rPr lang="zh-CN" altLang="en-US" dirty="0" smtClean="0"/>
              <a:t>，不同行计算多个</a:t>
            </a:r>
            <a:r>
              <a:rPr lang="en-US" altLang="zh-CN" dirty="0" smtClean="0"/>
              <a:t>filter(</a:t>
            </a:r>
            <a:r>
              <a:rPr lang="en-US" altLang="zh-CN" dirty="0" err="1" smtClean="0"/>
              <a:t>oc</a:t>
            </a:r>
            <a:r>
              <a:rPr lang="zh-CN" altLang="en-US" dirty="0" smtClean="0"/>
              <a:t>并行</a:t>
            </a:r>
            <a:r>
              <a:rPr lang="en-US" altLang="zh-CN" dirty="0" smtClean="0"/>
              <a:t>)</a:t>
            </a:r>
          </a:p>
          <a:p>
            <a:r>
              <a:rPr lang="en-US" altLang="zh-CN" dirty="0" smtClean="0"/>
              <a:t>SA</a:t>
            </a:r>
            <a:r>
              <a:rPr lang="zh-CN" altLang="en-US" dirty="0" smtClean="0"/>
              <a:t>中也采用</a:t>
            </a:r>
            <a:r>
              <a:rPr lang="en-US" altLang="zh-CN" dirty="0" smtClean="0"/>
              <a:t>OS</a:t>
            </a:r>
            <a:r>
              <a:rPr lang="zh-CN" altLang="en-US" dirty="0" smtClean="0"/>
              <a:t>累加</a:t>
            </a:r>
            <a:r>
              <a:rPr lang="en-US" altLang="zh-CN" dirty="0" err="1" smtClean="0"/>
              <a:t>psum</a:t>
            </a:r>
            <a:endParaRPr lang="en-US" altLang="zh-CN" dirty="0"/>
          </a:p>
          <a:p>
            <a:r>
              <a:rPr lang="en-US" altLang="zh-CN" dirty="0" smtClean="0"/>
              <a:t>OS</a:t>
            </a:r>
            <a:r>
              <a:rPr lang="zh-CN" altLang="en-US" dirty="0" smtClean="0"/>
              <a:t>和</a:t>
            </a:r>
            <a:r>
              <a:rPr lang="en-US" altLang="zh-CN" dirty="0" smtClean="0"/>
              <a:t>WS</a:t>
            </a:r>
            <a:r>
              <a:rPr lang="zh-CN" altLang="en-US" dirty="0" smtClean="0"/>
              <a:t>减少</a:t>
            </a:r>
            <a:r>
              <a:rPr lang="en-US" altLang="zh-CN" dirty="0" smtClean="0"/>
              <a:t>DRAM</a:t>
            </a:r>
            <a:r>
              <a:rPr lang="zh-CN" altLang="en-US" dirty="0" smtClean="0"/>
              <a:t>访问</a:t>
            </a:r>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63</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8" name="图片 7"/>
          <p:cNvPicPr>
            <a:picLocks noChangeAspect="1"/>
          </p:cNvPicPr>
          <p:nvPr/>
        </p:nvPicPr>
        <p:blipFill rotWithShape="1">
          <a:blip r:embed="rId2"/>
          <a:srcRect b="55544"/>
          <a:stretch/>
        </p:blipFill>
        <p:spPr>
          <a:xfrm>
            <a:off x="891536" y="3991063"/>
            <a:ext cx="7414903" cy="1924291"/>
          </a:xfrm>
          <a:prstGeom prst="rect">
            <a:avLst/>
          </a:prstGeom>
        </p:spPr>
      </p:pic>
      <p:pic>
        <p:nvPicPr>
          <p:cNvPr id="6" name="图片 5"/>
          <p:cNvPicPr>
            <a:picLocks noChangeAspect="1"/>
          </p:cNvPicPr>
          <p:nvPr/>
        </p:nvPicPr>
        <p:blipFill rotWithShape="1">
          <a:blip r:embed="rId3"/>
          <a:srcRect b="50269"/>
          <a:stretch/>
        </p:blipFill>
        <p:spPr>
          <a:xfrm>
            <a:off x="6200977" y="2402851"/>
            <a:ext cx="5402153" cy="1568139"/>
          </a:xfrm>
          <a:prstGeom prst="rect">
            <a:avLst/>
          </a:prstGeom>
        </p:spPr>
      </p:pic>
      <p:pic>
        <p:nvPicPr>
          <p:cNvPr id="9" name="图片 8"/>
          <p:cNvPicPr>
            <a:picLocks noChangeAspect="1"/>
          </p:cNvPicPr>
          <p:nvPr/>
        </p:nvPicPr>
        <p:blipFill rotWithShape="1">
          <a:blip r:embed="rId3"/>
          <a:srcRect t="47831"/>
          <a:stretch/>
        </p:blipFill>
        <p:spPr>
          <a:xfrm>
            <a:off x="891537" y="4343401"/>
            <a:ext cx="8010517" cy="2439302"/>
          </a:xfrm>
          <a:prstGeom prst="rect">
            <a:avLst/>
          </a:prstGeom>
        </p:spPr>
      </p:pic>
    </p:spTree>
    <p:extLst>
      <p:ext uri="{BB962C8B-B14F-4D97-AF65-F5344CB8AC3E}">
        <p14:creationId xmlns:p14="http://schemas.microsoft.com/office/powerpoint/2010/main" val="32368113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PointAcc-Key 3: MMU-Layer Fusion</a:t>
            </a:r>
            <a:endParaRPr lang="zh-CN" altLang="en-US" dirty="0"/>
          </a:p>
        </p:txBody>
      </p:sp>
      <p:sp>
        <p:nvSpPr>
          <p:cNvPr id="3" name="文本占位符 2"/>
          <p:cNvSpPr>
            <a:spLocks noGrp="1"/>
          </p:cNvSpPr>
          <p:nvPr>
            <p:ph type="body" idx="1"/>
          </p:nvPr>
        </p:nvSpPr>
        <p:spPr>
          <a:xfrm>
            <a:off x="891539" y="1219200"/>
            <a:ext cx="10462261" cy="1429622"/>
          </a:xfrm>
        </p:spPr>
        <p:txBody>
          <a:bodyPr/>
          <a:lstStyle/>
          <a:p>
            <a:r>
              <a:rPr lang="en-US" altLang="zh-CN" dirty="0"/>
              <a:t>Temporal Layer Fusion on consecutive </a:t>
            </a:r>
            <a:r>
              <a:rPr lang="en-US" altLang="zh-CN" dirty="0" smtClean="0"/>
              <a:t>FCs</a:t>
            </a:r>
          </a:p>
          <a:p>
            <a:pPr lvl="1"/>
            <a:r>
              <a:rPr lang="zh-CN" altLang="en-US" dirty="0"/>
              <a:t>简单逻辑，大</a:t>
            </a:r>
            <a:r>
              <a:rPr lang="en-US" altLang="zh-CN" dirty="0"/>
              <a:t>buffer</a:t>
            </a:r>
            <a:r>
              <a:rPr lang="zh-CN" altLang="en-US" dirty="0"/>
              <a:t>利于灵活的</a:t>
            </a:r>
            <a:r>
              <a:rPr lang="en-US" altLang="zh-CN" dirty="0"/>
              <a:t>tiling</a:t>
            </a:r>
            <a:r>
              <a:rPr lang="zh-CN" altLang="en-US" dirty="0"/>
              <a:t>，灵活的</a:t>
            </a:r>
            <a:r>
              <a:rPr lang="en-US" altLang="zh-CN" dirty="0"/>
              <a:t>fusion</a:t>
            </a:r>
            <a:r>
              <a:rPr lang="zh-CN" altLang="en-US" dirty="0"/>
              <a:t>层个</a:t>
            </a:r>
            <a:r>
              <a:rPr lang="zh-CN" altLang="en-US" dirty="0" smtClean="0"/>
              <a:t>数</a:t>
            </a:r>
            <a:endParaRPr lang="en-US" altLang="zh-CN" dirty="0" smtClean="0"/>
          </a:p>
          <a:p>
            <a:pPr lvl="1"/>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64</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228600" y="2611709"/>
            <a:ext cx="5943600" cy="3255691"/>
          </a:xfrm>
          <a:prstGeom prst="rect">
            <a:avLst/>
          </a:prstGeom>
        </p:spPr>
      </p:pic>
      <p:pic>
        <p:nvPicPr>
          <p:cNvPr id="8" name="图片 7"/>
          <p:cNvPicPr>
            <a:picLocks noChangeAspect="1"/>
          </p:cNvPicPr>
          <p:nvPr/>
        </p:nvPicPr>
        <p:blipFill>
          <a:blip r:embed="rId3"/>
          <a:stretch>
            <a:fillRect/>
          </a:stretch>
        </p:blipFill>
        <p:spPr>
          <a:xfrm>
            <a:off x="6172200" y="2777677"/>
            <a:ext cx="5407017" cy="3089724"/>
          </a:xfrm>
          <a:prstGeom prst="rect">
            <a:avLst/>
          </a:prstGeom>
        </p:spPr>
      </p:pic>
    </p:spTree>
    <p:extLst>
      <p:ext uri="{BB962C8B-B14F-4D97-AF65-F5344CB8AC3E}">
        <p14:creationId xmlns:p14="http://schemas.microsoft.com/office/powerpoint/2010/main" val="21205578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-Comparison with GPU</a:t>
            </a:r>
            <a:endParaRPr lang="zh-CN" altLang="en-US" dirty="0"/>
          </a:p>
        </p:txBody>
      </p:sp>
      <p:sp>
        <p:nvSpPr>
          <p:cNvPr id="3" name="文本占位符 2"/>
          <p:cNvSpPr>
            <a:spLocks noGrp="1"/>
          </p:cNvSpPr>
          <p:nvPr>
            <p:ph type="body" idx="1"/>
          </p:nvPr>
        </p:nvSpPr>
        <p:spPr>
          <a:xfrm>
            <a:off x="891539" y="1219200"/>
            <a:ext cx="5585461" cy="1033296"/>
          </a:xfrm>
        </p:spPr>
        <p:txBody>
          <a:bodyPr/>
          <a:lstStyle/>
          <a:p>
            <a:r>
              <a:rPr lang="en-US" altLang="zh-CN" dirty="0"/>
              <a:t>Consistent improvement on diverse networks and hardware platforms</a:t>
            </a:r>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65</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6477000" y="1173040"/>
            <a:ext cx="5258437" cy="2255960"/>
          </a:xfrm>
          <a:prstGeom prst="rect">
            <a:avLst/>
          </a:prstGeom>
        </p:spPr>
      </p:pic>
      <p:pic>
        <p:nvPicPr>
          <p:cNvPr id="6" name="图片 5"/>
          <p:cNvPicPr>
            <a:picLocks noChangeAspect="1"/>
          </p:cNvPicPr>
          <p:nvPr/>
        </p:nvPicPr>
        <p:blipFill>
          <a:blip r:embed="rId3"/>
          <a:stretch>
            <a:fillRect/>
          </a:stretch>
        </p:blipFill>
        <p:spPr>
          <a:xfrm>
            <a:off x="1227681" y="3475160"/>
            <a:ext cx="7992519" cy="3312731"/>
          </a:xfrm>
          <a:prstGeom prst="rect">
            <a:avLst/>
          </a:prstGeom>
        </p:spPr>
      </p:pic>
    </p:spTree>
    <p:extLst>
      <p:ext uri="{BB962C8B-B14F-4D97-AF65-F5344CB8AC3E}">
        <p14:creationId xmlns:p14="http://schemas.microsoft.com/office/powerpoint/2010/main" val="4325333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PointAcc</a:t>
            </a:r>
            <a:r>
              <a:rPr lang="en-US" altLang="zh-CN" dirty="0"/>
              <a:t>-Comparison with </a:t>
            </a:r>
            <a:r>
              <a:rPr lang="en-US" altLang="zh-CN" dirty="0" err="1" smtClean="0"/>
              <a:t>Mesorasi</a:t>
            </a:r>
            <a:r>
              <a:rPr lang="en-US" altLang="zh-CN" dirty="0" smtClean="0"/>
              <a:t>[1]</a:t>
            </a:r>
            <a:endParaRPr lang="zh-CN" altLang="en-US" dirty="0"/>
          </a:p>
        </p:txBody>
      </p:sp>
      <p:sp>
        <p:nvSpPr>
          <p:cNvPr id="3" name="文本占位符 2"/>
          <p:cNvSpPr>
            <a:spLocks noGrp="1"/>
          </p:cNvSpPr>
          <p:nvPr>
            <p:ph type="body" idx="1"/>
          </p:nvPr>
        </p:nvSpPr>
        <p:spPr>
          <a:xfrm>
            <a:off x="891539" y="1219200"/>
            <a:ext cx="10462261" cy="1661993"/>
          </a:xfrm>
        </p:spPr>
        <p:txBody>
          <a:bodyPr/>
          <a:lstStyle/>
          <a:p>
            <a:r>
              <a:rPr lang="en-US" altLang="zh-CN" dirty="0" smtClean="0">
                <a:solidFill>
                  <a:srgbClr val="FF0000"/>
                </a:solidFill>
              </a:rPr>
              <a:t>Mini-</a:t>
            </a:r>
            <a:r>
              <a:rPr lang="en-US" altLang="zh-CN" dirty="0" err="1" smtClean="0">
                <a:solidFill>
                  <a:srgbClr val="FF0000"/>
                </a:solidFill>
              </a:rPr>
              <a:t>MinkNet</a:t>
            </a:r>
            <a:r>
              <a:rPr lang="en-US" altLang="zh-CN" dirty="0" smtClean="0"/>
              <a:t> </a:t>
            </a:r>
            <a:r>
              <a:rPr lang="en-US" altLang="zh-CN" dirty="0" err="1" smtClean="0"/>
              <a:t>mIoU</a:t>
            </a:r>
            <a:r>
              <a:rPr lang="zh-CN" altLang="en-US" dirty="0" smtClean="0"/>
              <a:t>远高于</a:t>
            </a:r>
            <a:r>
              <a:rPr lang="en-US" altLang="zh-CN" dirty="0" err="1" smtClean="0"/>
              <a:t>PointNet</a:t>
            </a:r>
            <a:r>
              <a:rPr lang="en-US" altLang="zh-CN" dirty="0" smtClean="0"/>
              <a:t>++</a:t>
            </a:r>
          </a:p>
          <a:p>
            <a:r>
              <a:rPr lang="zh-CN" altLang="en-US" dirty="0"/>
              <a:t>加</a:t>
            </a:r>
            <a:r>
              <a:rPr lang="zh-CN" altLang="en-US" dirty="0" smtClean="0"/>
              <a:t>速</a:t>
            </a:r>
            <a:r>
              <a:rPr lang="en-US" altLang="zh-CN" dirty="0"/>
              <a:t>Mini-</a:t>
            </a:r>
            <a:r>
              <a:rPr lang="en-US" altLang="zh-CN" dirty="0" err="1" smtClean="0"/>
              <a:t>MinkNet</a:t>
            </a:r>
            <a:r>
              <a:rPr lang="zh-CN" altLang="en-US" dirty="0" smtClean="0"/>
              <a:t>很可能有较大收益</a:t>
            </a:r>
            <a:endParaRPr lang="en-US" altLang="zh-CN" dirty="0" smtClean="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66</a:t>
            </a:fld>
            <a:endParaRPr lang="zh-CN" altLang="en-US"/>
          </a:p>
        </p:txBody>
      </p:sp>
      <p:sp>
        <p:nvSpPr>
          <p:cNvPr id="5" name="文本占位符 4"/>
          <p:cNvSpPr>
            <a:spLocks noGrp="1"/>
          </p:cNvSpPr>
          <p:nvPr>
            <p:ph type="body" sz="quarter" idx="14"/>
          </p:nvPr>
        </p:nvSpPr>
        <p:spPr>
          <a:xfrm>
            <a:off x="891538" y="6417930"/>
            <a:ext cx="10462262" cy="592470"/>
          </a:xfrm>
        </p:spPr>
        <p:txBody>
          <a:bodyPr/>
          <a:lstStyle/>
          <a:p>
            <a:r>
              <a:rPr lang="en-US" altLang="zh-CN" dirty="0"/>
              <a:t>Y. Feng, B. Tian, T. Xu, P. </a:t>
            </a:r>
            <a:r>
              <a:rPr lang="en-US" altLang="zh-CN" dirty="0" err="1"/>
              <a:t>Whatmough</a:t>
            </a:r>
            <a:r>
              <a:rPr lang="en-US" altLang="zh-CN" dirty="0"/>
              <a:t>, and Y. Zhu, “</a:t>
            </a:r>
            <a:r>
              <a:rPr lang="en-US" altLang="zh-CN" dirty="0" err="1"/>
              <a:t>Mesorasi</a:t>
            </a:r>
            <a:r>
              <a:rPr lang="en-US" altLang="zh-CN" dirty="0"/>
              <a:t>: Architecture support for point cloud analytics via delayed-aggregation,” in </a:t>
            </a:r>
            <a:r>
              <a:rPr lang="en-US" altLang="zh-CN" i="1" dirty="0"/>
              <a:t>Proc. of the IEEE/ACM International Symposium on Microarchitecture</a:t>
            </a:r>
            <a:r>
              <a:rPr lang="en-US" altLang="zh-CN" dirty="0"/>
              <a:t>, Oct. 2020, pp. 1037-1050. </a:t>
            </a:r>
          </a:p>
          <a:p>
            <a:endParaRPr lang="zh-CN" altLang="en-US" dirty="0"/>
          </a:p>
        </p:txBody>
      </p:sp>
      <p:pic>
        <p:nvPicPr>
          <p:cNvPr id="8" name="图片 7"/>
          <p:cNvPicPr>
            <a:picLocks noChangeAspect="1"/>
          </p:cNvPicPr>
          <p:nvPr/>
        </p:nvPicPr>
        <p:blipFill>
          <a:blip r:embed="rId2"/>
          <a:stretch>
            <a:fillRect/>
          </a:stretch>
        </p:blipFill>
        <p:spPr>
          <a:xfrm>
            <a:off x="182880" y="2959138"/>
            <a:ext cx="5943600" cy="2487533"/>
          </a:xfrm>
          <a:prstGeom prst="rect">
            <a:avLst/>
          </a:prstGeom>
        </p:spPr>
      </p:pic>
      <p:pic>
        <p:nvPicPr>
          <p:cNvPr id="10" name="图片 9"/>
          <p:cNvPicPr>
            <a:picLocks noChangeAspect="1"/>
          </p:cNvPicPr>
          <p:nvPr/>
        </p:nvPicPr>
        <p:blipFill>
          <a:blip r:embed="rId3"/>
          <a:stretch>
            <a:fillRect/>
          </a:stretch>
        </p:blipFill>
        <p:spPr>
          <a:xfrm>
            <a:off x="6267449" y="2538411"/>
            <a:ext cx="5657851" cy="3328989"/>
          </a:xfrm>
          <a:prstGeom prst="rect">
            <a:avLst/>
          </a:prstGeom>
        </p:spPr>
      </p:pic>
    </p:spTree>
    <p:extLst>
      <p:ext uri="{BB962C8B-B14F-4D97-AF65-F5344CB8AC3E}">
        <p14:creationId xmlns:p14="http://schemas.microsoft.com/office/powerpoint/2010/main" val="39667181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PointAcc</a:t>
            </a:r>
            <a:r>
              <a:rPr lang="en-US" altLang="zh-CN" dirty="0" smtClean="0"/>
              <a:t>-Source of Performance Gain</a:t>
            </a:r>
            <a:endParaRPr lang="zh-CN" altLang="en-US" dirty="0"/>
          </a:p>
        </p:txBody>
      </p:sp>
      <p:sp>
        <p:nvSpPr>
          <p:cNvPr id="3" name="文本占位符 2"/>
          <p:cNvSpPr>
            <a:spLocks noGrp="1"/>
          </p:cNvSpPr>
          <p:nvPr>
            <p:ph type="body" idx="1"/>
          </p:nvPr>
        </p:nvSpPr>
        <p:spPr>
          <a:xfrm>
            <a:off x="891539" y="1219200"/>
            <a:ext cx="10462261" cy="1107996"/>
          </a:xfrm>
        </p:spPr>
        <p:txBody>
          <a:bodyPr/>
          <a:lstStyle/>
          <a:p>
            <a:r>
              <a:rPr lang="zh-CN" altLang="en-US" dirty="0" smtClean="0"/>
              <a:t>使得</a:t>
            </a:r>
            <a:r>
              <a:rPr lang="en-US" altLang="zh-CN" dirty="0" err="1" smtClean="0"/>
              <a:t>MatMul</a:t>
            </a:r>
            <a:r>
              <a:rPr lang="zh-CN" altLang="en-US" dirty="0"/>
              <a:t>依</a:t>
            </a:r>
            <a:r>
              <a:rPr lang="zh-CN" altLang="en-US" dirty="0" smtClean="0"/>
              <a:t>然主</a:t>
            </a:r>
            <a:r>
              <a:rPr lang="zh-CN" altLang="en-US" dirty="0"/>
              <a:t>导能耗和时间</a:t>
            </a:r>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67</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9" name="图片 8"/>
          <p:cNvPicPr>
            <a:picLocks noChangeAspect="1"/>
          </p:cNvPicPr>
          <p:nvPr/>
        </p:nvPicPr>
        <p:blipFill>
          <a:blip r:embed="rId2"/>
          <a:stretch>
            <a:fillRect/>
          </a:stretch>
        </p:blipFill>
        <p:spPr>
          <a:xfrm>
            <a:off x="685800" y="2737227"/>
            <a:ext cx="5562600" cy="3067414"/>
          </a:xfrm>
          <a:prstGeom prst="rect">
            <a:avLst/>
          </a:prstGeom>
        </p:spPr>
      </p:pic>
      <p:pic>
        <p:nvPicPr>
          <p:cNvPr id="6" name="图片 5"/>
          <p:cNvPicPr>
            <a:picLocks noChangeAspect="1"/>
          </p:cNvPicPr>
          <p:nvPr/>
        </p:nvPicPr>
        <p:blipFill>
          <a:blip r:embed="rId3"/>
          <a:stretch>
            <a:fillRect/>
          </a:stretch>
        </p:blipFill>
        <p:spPr>
          <a:xfrm>
            <a:off x="6509527" y="2916510"/>
            <a:ext cx="5385293" cy="2888131"/>
          </a:xfrm>
          <a:prstGeom prst="rect">
            <a:avLst/>
          </a:prstGeom>
        </p:spPr>
      </p:pic>
    </p:spTree>
    <p:extLst>
      <p:ext uri="{BB962C8B-B14F-4D97-AF65-F5344CB8AC3E}">
        <p14:creationId xmlns:p14="http://schemas.microsoft.com/office/powerpoint/2010/main" val="4117453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a:t>
            </a:r>
            <a:endParaRPr lang="zh-CN" altLang="en-US" dirty="0"/>
          </a:p>
        </p:txBody>
      </p:sp>
      <p:sp>
        <p:nvSpPr>
          <p:cNvPr id="3" name="文本占位符 2"/>
          <p:cNvSpPr>
            <a:spLocks noGrp="1"/>
          </p:cNvSpPr>
          <p:nvPr>
            <p:ph type="body" idx="1"/>
          </p:nvPr>
        </p:nvSpPr>
        <p:spPr>
          <a:xfrm>
            <a:off x="891539" y="1219200"/>
            <a:ext cx="10462261" cy="4524315"/>
          </a:xfrm>
        </p:spPr>
        <p:txBody>
          <a:bodyPr/>
          <a:lstStyle/>
          <a:p>
            <a:r>
              <a:rPr lang="en-US" altLang="zh-CN" dirty="0" smtClean="0"/>
              <a:t>PPA</a:t>
            </a:r>
          </a:p>
          <a:p>
            <a:pPr lvl="1"/>
            <a:r>
              <a:rPr lang="zh-CN" altLang="en-US" dirty="0"/>
              <a:t>提</a:t>
            </a:r>
            <a:r>
              <a:rPr lang="zh-CN" altLang="en-US" dirty="0" smtClean="0"/>
              <a:t>高并行度，减少计算量</a:t>
            </a:r>
            <a:endParaRPr lang="en-US" altLang="zh-CN" dirty="0" smtClean="0"/>
          </a:p>
          <a:p>
            <a:pPr lvl="1"/>
            <a:r>
              <a:rPr lang="zh-CN" altLang="en-US" dirty="0" smtClean="0"/>
              <a:t>数据复用，减少数据移动，减少计算量</a:t>
            </a:r>
            <a:endParaRPr lang="en-US" altLang="zh-CN" dirty="0" smtClean="0"/>
          </a:p>
          <a:p>
            <a:r>
              <a:rPr lang="zh-CN" altLang="en-US" dirty="0"/>
              <a:t>改写之后</a:t>
            </a:r>
            <a:r>
              <a:rPr lang="zh-CN" altLang="en-US" dirty="0" smtClean="0"/>
              <a:t>：</a:t>
            </a:r>
            <a:endParaRPr lang="en-US" altLang="zh-CN" dirty="0" smtClean="0"/>
          </a:p>
          <a:p>
            <a:pPr lvl="1"/>
            <a:r>
              <a:rPr lang="zh-CN" altLang="en-US" dirty="0" smtClean="0"/>
              <a:t>计</a:t>
            </a:r>
            <a:r>
              <a:rPr lang="zh-CN" altLang="en-US" dirty="0"/>
              <a:t>算量减少了</a:t>
            </a:r>
            <a:r>
              <a:rPr lang="en-US" altLang="zh-CN" dirty="0"/>
              <a:t>(phi</a:t>
            </a:r>
            <a:r>
              <a:rPr lang="zh-CN" altLang="en-US" dirty="0"/>
              <a:t>和</a:t>
            </a:r>
            <a:r>
              <a:rPr lang="en-US" altLang="zh-CN" dirty="0"/>
              <a:t>theta</a:t>
            </a:r>
            <a:r>
              <a:rPr lang="zh-CN" altLang="en-US" dirty="0"/>
              <a:t>固定的</a:t>
            </a:r>
            <a:r>
              <a:rPr lang="en-US" altLang="zh-CN" dirty="0"/>
              <a:t>)3</a:t>
            </a:r>
            <a:r>
              <a:rPr lang="zh-CN" altLang="en-US" dirty="0"/>
              <a:t>次乘法变为</a:t>
            </a:r>
            <a:r>
              <a:rPr lang="en-US" altLang="zh-CN" dirty="0"/>
              <a:t>2</a:t>
            </a:r>
            <a:r>
              <a:rPr lang="zh-CN" altLang="en-US" dirty="0"/>
              <a:t>次乘</a:t>
            </a:r>
            <a:r>
              <a:rPr lang="zh-CN" altLang="en-US" dirty="0" smtClean="0"/>
              <a:t>法</a:t>
            </a:r>
            <a:endParaRPr lang="en-US" altLang="zh-CN" dirty="0" smtClean="0"/>
          </a:p>
          <a:p>
            <a:pPr lvl="1"/>
            <a:r>
              <a:rPr lang="en-US" altLang="zh-CN" dirty="0" smtClean="0"/>
              <a:t> </a:t>
            </a:r>
            <a:r>
              <a:rPr lang="en-US" altLang="zh-CN" dirty="0" err="1"/>
              <a:t>fpsum</a:t>
            </a:r>
            <a:r>
              <a:rPr lang="zh-CN" altLang="en-US" dirty="0"/>
              <a:t>复用：</a:t>
            </a:r>
            <a:r>
              <a:rPr lang="en-US" altLang="zh-CN" dirty="0"/>
              <a:t>phi*</a:t>
            </a:r>
            <a:r>
              <a:rPr lang="zh-CN" altLang="en-US" dirty="0"/>
              <a:t>边可以被复</a:t>
            </a:r>
            <a:r>
              <a:rPr lang="zh-CN" altLang="en-US" dirty="0" smtClean="0"/>
              <a:t>用</a:t>
            </a:r>
            <a:endParaRPr lang="en-US" altLang="zh-CN" dirty="0" smtClean="0"/>
          </a:p>
          <a:p>
            <a:pPr lvl="1"/>
            <a:r>
              <a:rPr lang="zh-CN" altLang="en-US" dirty="0" smtClean="0"/>
              <a:t>整篇论文围绕着这个公式</a:t>
            </a:r>
            <a:endParaRPr lang="zh-CN" altLang="en-US" dirty="0"/>
          </a:p>
          <a:p>
            <a:endParaRPr lang="en-US" altLang="zh-CN" dirty="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68</a:t>
            </a:fld>
            <a:endParaRPr lang="zh-CN" altLang="en-US"/>
          </a:p>
        </p:txBody>
      </p:sp>
      <p:sp>
        <p:nvSpPr>
          <p:cNvPr id="5" name="文本占位符 4"/>
          <p:cNvSpPr>
            <a:spLocks noGrp="1"/>
          </p:cNvSpPr>
          <p:nvPr>
            <p:ph type="body" sz="quarter" idx="14"/>
          </p:nvPr>
        </p:nvSpPr>
        <p:spPr>
          <a:xfrm>
            <a:off x="891538" y="5867400"/>
            <a:ext cx="10462262" cy="369332"/>
          </a:xfrm>
        </p:spPr>
        <p:txBody>
          <a:bodyPr/>
          <a:lstStyle/>
          <a:p>
            <a:r>
              <a:rPr lang="en-US" altLang="zh-CN" dirty="0"/>
              <a:t>J.-F. Zhang and Z. Zhang, “Point-X: A spatial-locality-aware architecture for energy-efficient graph-based point-cloud deep learning,” in </a:t>
            </a:r>
            <a:r>
              <a:rPr lang="en-US" altLang="zh-CN" i="1" dirty="0"/>
              <a:t>Proc. of the IEEE/ACM International Symposium on Microarchitecture</a:t>
            </a:r>
            <a:r>
              <a:rPr lang="en-US" altLang="zh-CN" dirty="0"/>
              <a:t>, Oct. 2021, pp. 1078-1090. </a:t>
            </a:r>
            <a:endParaRPr lang="zh-CN" altLang="en-US" dirty="0"/>
          </a:p>
        </p:txBody>
      </p:sp>
      <p:pic>
        <p:nvPicPr>
          <p:cNvPr id="6" name="图片 5"/>
          <p:cNvPicPr>
            <a:picLocks noChangeAspect="1"/>
          </p:cNvPicPr>
          <p:nvPr/>
        </p:nvPicPr>
        <p:blipFill rotWithShape="1">
          <a:blip r:embed="rId2"/>
          <a:srcRect r="9375" b="11905"/>
          <a:stretch/>
        </p:blipFill>
        <p:spPr>
          <a:xfrm>
            <a:off x="915350" y="4870234"/>
            <a:ext cx="4799650" cy="496514"/>
          </a:xfrm>
          <a:prstGeom prst="rect">
            <a:avLst/>
          </a:prstGeom>
        </p:spPr>
      </p:pic>
      <p:pic>
        <p:nvPicPr>
          <p:cNvPr id="8" name="图片 7"/>
          <p:cNvPicPr>
            <a:picLocks noChangeAspect="1"/>
          </p:cNvPicPr>
          <p:nvPr/>
        </p:nvPicPr>
        <p:blipFill>
          <a:blip r:embed="rId3"/>
          <a:stretch>
            <a:fillRect/>
          </a:stretch>
        </p:blipFill>
        <p:spPr>
          <a:xfrm>
            <a:off x="6096000" y="4787578"/>
            <a:ext cx="5189670" cy="579170"/>
          </a:xfrm>
          <a:prstGeom prst="rect">
            <a:avLst/>
          </a:prstGeom>
        </p:spPr>
      </p:pic>
    </p:spTree>
    <p:extLst>
      <p:ext uri="{BB962C8B-B14F-4D97-AF65-F5344CB8AC3E}">
        <p14:creationId xmlns:p14="http://schemas.microsoft.com/office/powerpoint/2010/main" val="556845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Point-X-Clustering Algorithm</a:t>
            </a:r>
            <a:endParaRPr lang="zh-CN" altLang="en-US" dirty="0"/>
          </a:p>
        </p:txBody>
      </p:sp>
      <p:sp>
        <p:nvSpPr>
          <p:cNvPr id="3" name="文本占位符 2"/>
          <p:cNvSpPr>
            <a:spLocks noGrp="1"/>
          </p:cNvSpPr>
          <p:nvPr>
            <p:ph type="body" idx="1"/>
          </p:nvPr>
        </p:nvSpPr>
        <p:spPr>
          <a:xfrm>
            <a:off x="891539" y="1219200"/>
            <a:ext cx="5274367" cy="4431983"/>
          </a:xfrm>
        </p:spPr>
        <p:txBody>
          <a:bodyPr/>
          <a:lstStyle/>
          <a:p>
            <a:r>
              <a:rPr lang="zh-CN" altLang="en-US" dirty="0" smtClean="0"/>
              <a:t>目的是增</a:t>
            </a:r>
            <a:r>
              <a:rPr lang="zh-CN" altLang="en-US" dirty="0"/>
              <a:t>加片内并</a:t>
            </a:r>
            <a:r>
              <a:rPr lang="zh-CN" altLang="en-US" dirty="0" smtClean="0"/>
              <a:t>行计算，</a:t>
            </a:r>
            <a:r>
              <a:rPr lang="zh-CN" altLang="en-US" dirty="0"/>
              <a:t>减少片间通</a:t>
            </a:r>
            <a:r>
              <a:rPr lang="zh-CN" altLang="en-US" dirty="0" smtClean="0"/>
              <a:t>信</a:t>
            </a:r>
            <a:endParaRPr lang="en-US" altLang="zh-CN" dirty="0" smtClean="0"/>
          </a:p>
          <a:p>
            <a:r>
              <a:rPr lang="en-US" altLang="zh-CN" dirty="0"/>
              <a:t>clustering</a:t>
            </a:r>
            <a:r>
              <a:rPr lang="zh-CN" altLang="en-US" dirty="0"/>
              <a:t>分组重构点云，让尽量多的点在一个组内</a:t>
            </a:r>
            <a:r>
              <a:rPr lang="zh-CN" altLang="en-US" dirty="0" smtClean="0"/>
              <a:t>，分</a:t>
            </a:r>
            <a:r>
              <a:rPr lang="zh-CN" altLang="en-US" dirty="0"/>
              <a:t>到一</a:t>
            </a:r>
            <a:r>
              <a:rPr lang="zh-CN" altLang="en-US" dirty="0" smtClean="0"/>
              <a:t>个</a:t>
            </a:r>
            <a:r>
              <a:rPr lang="zh-CN" altLang="en-US" dirty="0"/>
              <a:t>计</a:t>
            </a:r>
            <a:r>
              <a:rPr lang="zh-CN" altLang="en-US" dirty="0" smtClean="0"/>
              <a:t>算</a:t>
            </a:r>
            <a:r>
              <a:rPr lang="en-US" altLang="zh-CN" dirty="0" smtClean="0"/>
              <a:t>tile</a:t>
            </a:r>
            <a:r>
              <a:rPr lang="zh-CN" altLang="en-US" dirty="0" smtClean="0"/>
              <a:t>，减</a:t>
            </a:r>
            <a:r>
              <a:rPr lang="zh-CN" altLang="en-US" dirty="0"/>
              <a:t>少片间通信同时缩短片间通信</a:t>
            </a:r>
            <a:r>
              <a:rPr lang="zh-CN" altLang="en-US" dirty="0" smtClean="0"/>
              <a:t>的距离</a:t>
            </a:r>
            <a:endParaRPr lang="zh-CN" altLang="en-US" dirty="0"/>
          </a:p>
          <a:p>
            <a:endParaRPr lang="en-US" altLang="zh-CN" dirty="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69</a:t>
            </a:fld>
            <a:endParaRPr lang="zh-CN" altLang="en-US"/>
          </a:p>
        </p:txBody>
      </p:sp>
      <p:pic>
        <p:nvPicPr>
          <p:cNvPr id="8" name="图片 7"/>
          <p:cNvPicPr>
            <a:picLocks noChangeAspect="1"/>
          </p:cNvPicPr>
          <p:nvPr/>
        </p:nvPicPr>
        <p:blipFill>
          <a:blip r:embed="rId2"/>
          <a:stretch>
            <a:fillRect/>
          </a:stretch>
        </p:blipFill>
        <p:spPr>
          <a:xfrm>
            <a:off x="6858000" y="1066800"/>
            <a:ext cx="4108506" cy="5638800"/>
          </a:xfrm>
          <a:prstGeom prst="rect">
            <a:avLst/>
          </a:prstGeom>
        </p:spPr>
      </p:pic>
      <p:sp>
        <p:nvSpPr>
          <p:cNvPr id="9" name="文本占位符 8"/>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5346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Summary of Datasets</a:t>
            </a:r>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3"/>
          </p:nvPr>
        </p:nvSpPr>
        <p:spPr/>
        <p:txBody>
          <a:bodyPr/>
          <a:lstStyle/>
          <a:p>
            <a:fld id="{5FEA4630-3412-4BD3-8048-632181BEA8B9}" type="slidenum">
              <a:rPr lang="zh-CN" altLang="en-US" smtClean="0"/>
              <a:t>7</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1572102" y="1283087"/>
            <a:ext cx="8538524" cy="5498713"/>
          </a:xfrm>
          <a:prstGeom prst="rect">
            <a:avLst/>
          </a:prstGeom>
        </p:spPr>
      </p:pic>
    </p:spTree>
    <p:extLst>
      <p:ext uri="{BB962C8B-B14F-4D97-AF65-F5344CB8AC3E}">
        <p14:creationId xmlns:p14="http://schemas.microsoft.com/office/powerpoint/2010/main" val="26418637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Point-X-Clustering Hardware</a:t>
            </a:r>
            <a:endParaRPr lang="zh-CN" altLang="en-US" dirty="0"/>
          </a:p>
        </p:txBody>
      </p:sp>
      <p:sp>
        <p:nvSpPr>
          <p:cNvPr id="3" name="文本占位符 2"/>
          <p:cNvSpPr>
            <a:spLocks noGrp="1"/>
          </p:cNvSpPr>
          <p:nvPr>
            <p:ph type="body" idx="1"/>
          </p:nvPr>
        </p:nvSpPr>
        <p:spPr>
          <a:xfrm>
            <a:off x="891539" y="1219200"/>
            <a:ext cx="10538461" cy="2215991"/>
          </a:xfrm>
        </p:spPr>
        <p:txBody>
          <a:bodyPr/>
          <a:lstStyle/>
          <a:p>
            <a:r>
              <a:rPr lang="en-US" altLang="zh-CN" dirty="0"/>
              <a:t>SBFS(speculative breadth-first search) graph traversal </a:t>
            </a:r>
            <a:r>
              <a:rPr lang="en-US" altLang="zh-CN" dirty="0" smtClean="0"/>
              <a:t>algorithm</a:t>
            </a:r>
          </a:p>
          <a:p>
            <a:r>
              <a:rPr lang="zh-CN" altLang="en-US" dirty="0" smtClean="0"/>
              <a:t>并行处理得到近似分组</a:t>
            </a:r>
            <a:endParaRPr lang="zh-CN" altLang="en-US" dirty="0"/>
          </a:p>
          <a:p>
            <a:endParaRPr lang="en-US" altLang="zh-CN" dirty="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70</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5" name="图片 4"/>
          <p:cNvPicPr>
            <a:picLocks noChangeAspect="1"/>
          </p:cNvPicPr>
          <p:nvPr/>
        </p:nvPicPr>
        <p:blipFill rotWithShape="1">
          <a:blip r:embed="rId2"/>
          <a:srcRect b="10044"/>
          <a:stretch/>
        </p:blipFill>
        <p:spPr>
          <a:xfrm>
            <a:off x="971259" y="2525835"/>
            <a:ext cx="5114925" cy="3538704"/>
          </a:xfrm>
          <a:prstGeom prst="rect">
            <a:avLst/>
          </a:prstGeom>
        </p:spPr>
      </p:pic>
      <p:pic>
        <p:nvPicPr>
          <p:cNvPr id="6" name="图片 5"/>
          <p:cNvPicPr>
            <a:picLocks noChangeAspect="1"/>
          </p:cNvPicPr>
          <p:nvPr/>
        </p:nvPicPr>
        <p:blipFill>
          <a:blip r:embed="rId3"/>
          <a:stretch>
            <a:fillRect/>
          </a:stretch>
        </p:blipFill>
        <p:spPr>
          <a:xfrm>
            <a:off x="6019800" y="2875374"/>
            <a:ext cx="6016569" cy="3144426"/>
          </a:xfrm>
          <a:prstGeom prst="rect">
            <a:avLst/>
          </a:prstGeom>
        </p:spPr>
      </p:pic>
    </p:spTree>
    <p:extLst>
      <p:ext uri="{BB962C8B-B14F-4D97-AF65-F5344CB8AC3E}">
        <p14:creationId xmlns:p14="http://schemas.microsoft.com/office/powerpoint/2010/main" val="1610723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Point-X-Clustering Results</a:t>
            </a:r>
            <a:endParaRPr lang="zh-CN" altLang="en-US" dirty="0"/>
          </a:p>
        </p:txBody>
      </p:sp>
      <p:sp>
        <p:nvSpPr>
          <p:cNvPr id="3" name="文本占位符 2"/>
          <p:cNvSpPr>
            <a:spLocks noGrp="1"/>
          </p:cNvSpPr>
          <p:nvPr>
            <p:ph type="body" idx="1"/>
          </p:nvPr>
        </p:nvSpPr>
        <p:spPr>
          <a:xfrm>
            <a:off x="891539" y="1219200"/>
            <a:ext cx="10462261" cy="2215991"/>
          </a:xfrm>
        </p:spPr>
        <p:txBody>
          <a:bodyPr/>
          <a:lstStyle/>
          <a:p>
            <a:r>
              <a:rPr lang="zh-CN" altLang="en-US" dirty="0"/>
              <a:t>极大提升组内边比例，减少组间边距离（间隔多少个</a:t>
            </a:r>
            <a:r>
              <a:rPr lang="en-US" altLang="zh-CN" dirty="0"/>
              <a:t>cluster)</a:t>
            </a:r>
            <a:endParaRPr lang="zh-CN" altLang="en-US" dirty="0"/>
          </a:p>
          <a:p>
            <a:endParaRPr lang="en-US" altLang="zh-CN" dirty="0"/>
          </a:p>
          <a:p>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71</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7" name="图片 6"/>
          <p:cNvPicPr>
            <a:picLocks noChangeAspect="1"/>
          </p:cNvPicPr>
          <p:nvPr/>
        </p:nvPicPr>
        <p:blipFill rotWithShape="1">
          <a:blip r:embed="rId2"/>
          <a:srcRect b="19059"/>
          <a:stretch/>
        </p:blipFill>
        <p:spPr>
          <a:xfrm>
            <a:off x="2764075" y="1841886"/>
            <a:ext cx="6663849" cy="5016114"/>
          </a:xfrm>
          <a:prstGeom prst="rect">
            <a:avLst/>
          </a:prstGeom>
        </p:spPr>
      </p:pic>
    </p:spTree>
    <p:extLst>
      <p:ext uri="{BB962C8B-B14F-4D97-AF65-F5344CB8AC3E}">
        <p14:creationId xmlns:p14="http://schemas.microsoft.com/office/powerpoint/2010/main" val="2621959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Point-X-Chain </a:t>
            </a:r>
            <a:r>
              <a:rPr lang="en-US" altLang="zh-CN" dirty="0" err="1" smtClean="0"/>
              <a:t>NoC</a:t>
            </a:r>
            <a:endParaRPr lang="zh-CN" altLang="en-US" dirty="0"/>
          </a:p>
        </p:txBody>
      </p:sp>
      <p:sp>
        <p:nvSpPr>
          <p:cNvPr id="3" name="文本占位符 2"/>
          <p:cNvSpPr>
            <a:spLocks noGrp="1"/>
          </p:cNvSpPr>
          <p:nvPr>
            <p:ph type="body" idx="1"/>
          </p:nvPr>
        </p:nvSpPr>
        <p:spPr>
          <a:xfrm>
            <a:off x="891539" y="1219200"/>
            <a:ext cx="10462261" cy="2585323"/>
          </a:xfrm>
        </p:spPr>
        <p:txBody>
          <a:bodyPr/>
          <a:lstStyle/>
          <a:p>
            <a:r>
              <a:rPr lang="zh-CN" altLang="en-US" dirty="0" smtClean="0"/>
              <a:t>目的是组之间通信复用</a:t>
            </a:r>
            <a:r>
              <a:rPr lang="en-US" altLang="zh-CN" dirty="0" err="1" smtClean="0"/>
              <a:t>fpsum</a:t>
            </a:r>
            <a:endParaRPr lang="en-US" altLang="zh-CN" dirty="0"/>
          </a:p>
          <a:p>
            <a:r>
              <a:rPr lang="zh-CN" altLang="en-US" dirty="0"/>
              <a:t>作为</a:t>
            </a:r>
            <a:r>
              <a:rPr lang="en-US" altLang="zh-CN" dirty="0" smtClean="0"/>
              <a:t>baseline:</a:t>
            </a:r>
          </a:p>
          <a:p>
            <a:pPr lvl="1"/>
            <a:r>
              <a:rPr lang="en-US" altLang="zh-CN" dirty="0" smtClean="0"/>
              <a:t>query</a:t>
            </a:r>
            <a:r>
              <a:rPr lang="zh-CN" altLang="en-US" dirty="0"/>
              <a:t>复杂度高全互联不可</a:t>
            </a:r>
            <a:r>
              <a:rPr lang="en-US" altLang="zh-CN" dirty="0"/>
              <a:t>scale up</a:t>
            </a:r>
            <a:r>
              <a:rPr lang="zh-CN" altLang="en-US" dirty="0"/>
              <a:t>且冲突</a:t>
            </a:r>
            <a:r>
              <a:rPr lang="zh-CN" altLang="en-US" dirty="0" smtClean="0"/>
              <a:t>多</a:t>
            </a:r>
            <a:endParaRPr lang="en-US" altLang="zh-CN" dirty="0" smtClean="0"/>
          </a:p>
          <a:p>
            <a:pPr lvl="1"/>
            <a:r>
              <a:rPr lang="en-US" altLang="zh-CN" dirty="0" smtClean="0"/>
              <a:t>exchange </a:t>
            </a:r>
            <a:r>
              <a:rPr lang="en-US" altLang="zh-CN" dirty="0"/>
              <a:t>latency</a:t>
            </a:r>
            <a:r>
              <a:rPr lang="zh-CN" altLang="en-US" dirty="0"/>
              <a:t>大且带宽可能不够</a:t>
            </a:r>
          </a:p>
          <a:p>
            <a:r>
              <a:rPr lang="zh-CN" altLang="en-US" dirty="0" smtClean="0"/>
              <a:t>设计考量是高带宽和低复杂度</a:t>
            </a:r>
            <a:endParaRPr lang="en-US" altLang="zh-CN" dirty="0" smtClean="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72</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5" name="图片 4"/>
          <p:cNvPicPr>
            <a:picLocks noChangeAspect="1"/>
          </p:cNvPicPr>
          <p:nvPr/>
        </p:nvPicPr>
        <p:blipFill rotWithShape="1">
          <a:blip r:embed="rId2"/>
          <a:srcRect b="24542"/>
          <a:stretch/>
        </p:blipFill>
        <p:spPr>
          <a:xfrm>
            <a:off x="609600" y="3774006"/>
            <a:ext cx="6000750" cy="2501198"/>
          </a:xfrm>
          <a:prstGeom prst="rect">
            <a:avLst/>
          </a:prstGeom>
        </p:spPr>
      </p:pic>
      <p:pic>
        <p:nvPicPr>
          <p:cNvPr id="6" name="图片 5"/>
          <p:cNvPicPr>
            <a:picLocks noChangeAspect="1"/>
          </p:cNvPicPr>
          <p:nvPr/>
        </p:nvPicPr>
        <p:blipFill>
          <a:blip r:embed="rId3"/>
          <a:stretch>
            <a:fillRect/>
          </a:stretch>
        </p:blipFill>
        <p:spPr>
          <a:xfrm>
            <a:off x="7542736" y="2514488"/>
            <a:ext cx="3811064" cy="3798927"/>
          </a:xfrm>
          <a:prstGeom prst="rect">
            <a:avLst/>
          </a:prstGeom>
        </p:spPr>
      </p:pic>
    </p:spTree>
    <p:extLst>
      <p:ext uri="{BB962C8B-B14F-4D97-AF65-F5344CB8AC3E}">
        <p14:creationId xmlns:p14="http://schemas.microsoft.com/office/powerpoint/2010/main" val="4008684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Point-X-Chain </a:t>
            </a:r>
            <a:r>
              <a:rPr lang="en-US" altLang="zh-CN" dirty="0" err="1" smtClean="0"/>
              <a:t>NoC</a:t>
            </a:r>
            <a:endParaRPr lang="zh-CN" altLang="en-US" dirty="0"/>
          </a:p>
        </p:txBody>
      </p:sp>
      <p:sp>
        <p:nvSpPr>
          <p:cNvPr id="3" name="文本占位符 2"/>
          <p:cNvSpPr>
            <a:spLocks noGrp="1"/>
          </p:cNvSpPr>
          <p:nvPr>
            <p:ph type="body" idx="1"/>
          </p:nvPr>
        </p:nvSpPr>
        <p:spPr>
          <a:xfrm>
            <a:off x="891539" y="1219200"/>
            <a:ext cx="10462261" cy="2031325"/>
          </a:xfrm>
        </p:spPr>
        <p:txBody>
          <a:bodyPr/>
          <a:lstStyle/>
          <a:p>
            <a:r>
              <a:rPr lang="en-US" altLang="zh-CN" dirty="0" smtClean="0"/>
              <a:t>Latency</a:t>
            </a:r>
            <a:r>
              <a:rPr lang="zh-CN" altLang="en-US" dirty="0" smtClean="0"/>
              <a:t>极大减少</a:t>
            </a:r>
            <a:endParaRPr lang="en-US" altLang="zh-CN" dirty="0" smtClean="0"/>
          </a:p>
          <a:p>
            <a:r>
              <a:rPr lang="zh-CN" altLang="en-US" dirty="0"/>
              <a:t>基</a:t>
            </a:r>
            <a:r>
              <a:rPr lang="zh-CN" altLang="en-US" dirty="0" smtClean="0"/>
              <a:t>于</a:t>
            </a:r>
            <a:r>
              <a:rPr lang="en-US" altLang="zh-CN" dirty="0" smtClean="0"/>
              <a:t>Chain </a:t>
            </a:r>
            <a:r>
              <a:rPr lang="en-US" altLang="zh-CN" dirty="0" err="1" smtClean="0"/>
              <a:t>NoC</a:t>
            </a:r>
            <a:r>
              <a:rPr lang="zh-CN" altLang="en-US" dirty="0" smtClean="0"/>
              <a:t>的</a:t>
            </a:r>
            <a:r>
              <a:rPr lang="en-US" altLang="zh-CN" dirty="0" smtClean="0"/>
              <a:t>Unicast</a:t>
            </a:r>
            <a:r>
              <a:rPr lang="zh-CN" altLang="en-US" dirty="0" smtClean="0"/>
              <a:t>和</a:t>
            </a:r>
            <a:r>
              <a:rPr lang="en-US" altLang="zh-CN" dirty="0" smtClean="0"/>
              <a:t>broadcast</a:t>
            </a:r>
            <a:r>
              <a:rPr lang="zh-CN" altLang="en-US" dirty="0" smtClean="0"/>
              <a:t>结合能支持不同数据流</a:t>
            </a:r>
            <a:endParaRPr lang="en-US" altLang="zh-CN" dirty="0" smtClean="0"/>
          </a:p>
          <a:p>
            <a:pPr lvl="1"/>
            <a:r>
              <a:rPr lang="en-US" altLang="zh-CN" dirty="0"/>
              <a:t>KNN</a:t>
            </a:r>
            <a:r>
              <a:rPr lang="zh-CN" altLang="en-US" dirty="0"/>
              <a:t>：顶点</a:t>
            </a:r>
            <a:r>
              <a:rPr lang="en-US" altLang="zh-CN" dirty="0"/>
              <a:t>feature</a:t>
            </a:r>
            <a:r>
              <a:rPr lang="zh-CN" altLang="en-US" dirty="0" smtClean="0"/>
              <a:t>是</a:t>
            </a:r>
            <a:r>
              <a:rPr lang="en-US" altLang="zh-CN" dirty="0" smtClean="0"/>
              <a:t>unicast</a:t>
            </a:r>
            <a:r>
              <a:rPr lang="zh-CN" altLang="en-US" dirty="0"/>
              <a:t>，输入点</a:t>
            </a:r>
            <a:r>
              <a:rPr lang="en-US" altLang="zh-CN" dirty="0"/>
              <a:t>feature</a:t>
            </a:r>
            <a:r>
              <a:rPr lang="zh-CN" altLang="en-US" dirty="0" smtClean="0"/>
              <a:t>是</a:t>
            </a:r>
            <a:r>
              <a:rPr lang="en-US" altLang="zh-CN" dirty="0" smtClean="0"/>
              <a:t>broadcast</a:t>
            </a:r>
            <a:endParaRPr lang="zh-CN" altLang="en-US" dirty="0"/>
          </a:p>
          <a:p>
            <a:pPr lvl="1"/>
            <a:r>
              <a:rPr lang="en-US" altLang="zh-CN" dirty="0" err="1" smtClean="0"/>
              <a:t>Graphconv</a:t>
            </a:r>
            <a:r>
              <a:rPr lang="en-US" altLang="zh-CN" dirty="0" smtClean="0"/>
              <a:t>/FC</a:t>
            </a:r>
            <a:r>
              <a:rPr lang="zh-CN" altLang="en-US" dirty="0" smtClean="0"/>
              <a:t>：</a:t>
            </a:r>
            <a:r>
              <a:rPr lang="en-US" altLang="zh-CN" dirty="0" smtClean="0"/>
              <a:t>weight</a:t>
            </a:r>
            <a:r>
              <a:rPr lang="zh-CN" altLang="en-US" dirty="0" smtClean="0"/>
              <a:t>是</a:t>
            </a:r>
            <a:r>
              <a:rPr lang="en-US" altLang="zh-CN" dirty="0" smtClean="0"/>
              <a:t>broadcast</a:t>
            </a:r>
            <a:r>
              <a:rPr lang="zh-CN" altLang="en-US" dirty="0" smtClean="0"/>
              <a:t>，</a:t>
            </a:r>
            <a:r>
              <a:rPr lang="en-US" altLang="zh-CN" dirty="0" smtClean="0"/>
              <a:t>feature</a:t>
            </a:r>
            <a:r>
              <a:rPr lang="zh-CN" altLang="en-US" dirty="0" smtClean="0"/>
              <a:t>是</a:t>
            </a:r>
            <a:r>
              <a:rPr lang="en-US" altLang="zh-CN" dirty="0" smtClean="0"/>
              <a:t>unicast</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73</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055369" y="3885314"/>
            <a:ext cx="4276725" cy="2219325"/>
          </a:xfrm>
          <a:prstGeom prst="rect">
            <a:avLst/>
          </a:prstGeom>
        </p:spPr>
      </p:pic>
      <p:pic>
        <p:nvPicPr>
          <p:cNvPr id="8" name="图片 7"/>
          <p:cNvPicPr>
            <a:picLocks noChangeAspect="1"/>
          </p:cNvPicPr>
          <p:nvPr/>
        </p:nvPicPr>
        <p:blipFill rotWithShape="1">
          <a:blip r:embed="rId3"/>
          <a:srcRect b="14396"/>
          <a:stretch/>
        </p:blipFill>
        <p:spPr>
          <a:xfrm>
            <a:off x="5624299" y="3200401"/>
            <a:ext cx="6143823" cy="3145366"/>
          </a:xfrm>
          <a:prstGeom prst="rect">
            <a:avLst/>
          </a:prstGeom>
        </p:spPr>
      </p:pic>
    </p:spTree>
    <p:extLst>
      <p:ext uri="{BB962C8B-B14F-4D97-AF65-F5344CB8AC3E}">
        <p14:creationId xmlns:p14="http://schemas.microsoft.com/office/powerpoint/2010/main" val="2738272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Point-X-Results</a:t>
            </a:r>
            <a:endParaRPr lang="zh-CN" altLang="en-US" dirty="0"/>
          </a:p>
        </p:txBody>
      </p:sp>
      <p:sp>
        <p:nvSpPr>
          <p:cNvPr id="3" name="文本占位符 2"/>
          <p:cNvSpPr>
            <a:spLocks noGrp="1"/>
          </p:cNvSpPr>
          <p:nvPr>
            <p:ph type="body" idx="1"/>
          </p:nvPr>
        </p:nvSpPr>
        <p:spPr>
          <a:xfrm>
            <a:off x="891539" y="1219200"/>
            <a:ext cx="10462261" cy="479298"/>
          </a:xfrm>
        </p:spPr>
        <p:txBody>
          <a:bodyPr/>
          <a:lstStyle/>
          <a:p>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74</a:t>
            </a:fld>
            <a:endParaRPr lang="zh-CN" altLang="en-US"/>
          </a:p>
        </p:txBody>
      </p:sp>
      <p:sp>
        <p:nvSpPr>
          <p:cNvPr id="9" name="文本占位符 8"/>
          <p:cNvSpPr>
            <a:spLocks noGrp="1"/>
          </p:cNvSpPr>
          <p:nvPr>
            <p:ph type="body" sz="quarter" idx="14"/>
          </p:nvPr>
        </p:nvSpPr>
        <p:spPr/>
        <p:txBody>
          <a:bodyPr/>
          <a:lstStyle/>
          <a:p>
            <a:endParaRPr lang="zh-CN" altLang="en-US"/>
          </a:p>
        </p:txBody>
      </p:sp>
      <p:pic>
        <p:nvPicPr>
          <p:cNvPr id="5" name="图片 4"/>
          <p:cNvPicPr>
            <a:picLocks noChangeAspect="1"/>
          </p:cNvPicPr>
          <p:nvPr/>
        </p:nvPicPr>
        <p:blipFill rotWithShape="1">
          <a:blip r:embed="rId2"/>
          <a:srcRect t="12859"/>
          <a:stretch/>
        </p:blipFill>
        <p:spPr>
          <a:xfrm>
            <a:off x="2971800" y="1219200"/>
            <a:ext cx="6019598" cy="3441074"/>
          </a:xfrm>
          <a:prstGeom prst="rect">
            <a:avLst/>
          </a:prstGeom>
        </p:spPr>
      </p:pic>
      <p:pic>
        <p:nvPicPr>
          <p:cNvPr id="6" name="图片 5"/>
          <p:cNvPicPr>
            <a:picLocks noChangeAspect="1"/>
          </p:cNvPicPr>
          <p:nvPr/>
        </p:nvPicPr>
        <p:blipFill>
          <a:blip r:embed="rId3"/>
          <a:stretch>
            <a:fillRect/>
          </a:stretch>
        </p:blipFill>
        <p:spPr>
          <a:xfrm>
            <a:off x="2590800" y="4736474"/>
            <a:ext cx="6220173" cy="2084204"/>
          </a:xfrm>
          <a:prstGeom prst="rect">
            <a:avLst/>
          </a:prstGeom>
        </p:spPr>
      </p:pic>
    </p:spTree>
    <p:extLst>
      <p:ext uri="{BB962C8B-B14F-4D97-AF65-F5344CB8AC3E}">
        <p14:creationId xmlns:p14="http://schemas.microsoft.com/office/powerpoint/2010/main" val="575917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1539" y="381000"/>
            <a:ext cx="9899650" cy="1107996"/>
          </a:xfrm>
        </p:spPr>
        <p:txBody>
          <a:bodyPr/>
          <a:lstStyle/>
          <a:p>
            <a:r>
              <a:rPr lang="en-US" altLang="zh-CN" dirty="0"/>
              <a:t>Other accelerators</a:t>
            </a:r>
            <a:r>
              <a:rPr lang="zh-CN" altLang="en-US" dirty="0"/>
              <a:t/>
            </a:r>
            <a:br>
              <a:rPr lang="zh-CN" altLang="en-US" dirty="0"/>
            </a:br>
            <a:endParaRPr lang="zh-CN" altLang="en-US" dirty="0"/>
          </a:p>
        </p:txBody>
      </p:sp>
      <p:sp>
        <p:nvSpPr>
          <p:cNvPr id="3" name="文本占位符 2"/>
          <p:cNvSpPr>
            <a:spLocks noGrp="1"/>
          </p:cNvSpPr>
          <p:nvPr>
            <p:ph type="body" idx="1"/>
          </p:nvPr>
        </p:nvSpPr>
        <p:spPr>
          <a:xfrm>
            <a:off x="891539" y="1219200"/>
            <a:ext cx="10462261" cy="3323987"/>
          </a:xfrm>
        </p:spPr>
        <p:txBody>
          <a:bodyPr/>
          <a:lstStyle/>
          <a:p>
            <a:pPr algn="just"/>
            <a:r>
              <a:rPr lang="en-US" altLang="zh-CN" sz="1600" dirty="0" smtClean="0"/>
              <a:t>O. J. Omer, et al., “AccSS3D</a:t>
            </a:r>
            <a:r>
              <a:rPr lang="en-US" altLang="zh-CN" sz="1600" dirty="0"/>
              <a:t>: Accelerator for Spatially Sparse 3D </a:t>
            </a:r>
            <a:r>
              <a:rPr lang="en-US" altLang="zh-CN" sz="1600" dirty="0" smtClean="0"/>
              <a:t>DNNs,” Nov. 2020</a:t>
            </a:r>
            <a:r>
              <a:rPr lang="en-US" altLang="zh-CN" sz="1600" dirty="0"/>
              <a:t>, 	</a:t>
            </a:r>
            <a:r>
              <a:rPr lang="en-US" altLang="zh-CN" sz="1600" i="1" dirty="0" smtClean="0"/>
              <a:t>arXiv:2011.12669</a:t>
            </a:r>
            <a:r>
              <a:rPr lang="en-US" altLang="zh-CN" sz="1600" dirty="0" smtClean="0"/>
              <a:t>. (Intel</a:t>
            </a:r>
            <a:r>
              <a:rPr lang="zh-CN" altLang="en-US" sz="1600" dirty="0" smtClean="0"/>
              <a:t>专门做点云稀疏</a:t>
            </a:r>
            <a:r>
              <a:rPr lang="en-US" altLang="zh-CN" sz="1600" dirty="0" smtClean="0"/>
              <a:t>3D </a:t>
            </a:r>
            <a:r>
              <a:rPr lang="en-US" altLang="zh-CN" sz="1600" dirty="0" err="1" smtClean="0"/>
              <a:t>Conv</a:t>
            </a:r>
            <a:r>
              <a:rPr lang="en-US" altLang="zh-CN" sz="1600" dirty="0" smtClean="0"/>
              <a:t>)</a:t>
            </a:r>
          </a:p>
          <a:p>
            <a:pPr algn="just"/>
            <a:r>
              <a:rPr lang="en-US" altLang="zh-CN" sz="1600" dirty="0"/>
              <a:t>S. Kim, S. Kim, J. Lee and H. -J. </a:t>
            </a:r>
            <a:r>
              <a:rPr lang="en-US" altLang="zh-CN" sz="1600" dirty="0" err="1"/>
              <a:t>Yoo</a:t>
            </a:r>
            <a:r>
              <a:rPr lang="en-US" altLang="zh-CN" sz="1600" dirty="0"/>
              <a:t>, "A Low-Power Graph Convolutional Network Processor With Sparse Grouping for 3D Point Cloud Semantic Segmentation in Mobile Devices," </a:t>
            </a:r>
            <a:r>
              <a:rPr lang="en-US" altLang="zh-CN" sz="1600" i="1" dirty="0" smtClean="0"/>
              <a:t>IEEE </a:t>
            </a:r>
            <a:r>
              <a:rPr lang="en-US" altLang="zh-CN" sz="1600" i="1" dirty="0"/>
              <a:t>Transactions on Circuits and Systems I: Regular Papers</a:t>
            </a:r>
            <a:r>
              <a:rPr lang="en-US" altLang="zh-CN" sz="1600" dirty="0"/>
              <a:t>, vol. 69, no. 4, pp. 1507-1518, </a:t>
            </a:r>
            <a:r>
              <a:rPr lang="en-US" altLang="zh-CN" sz="1600" dirty="0" smtClean="0"/>
              <a:t>Apr. 2022. (</a:t>
            </a:r>
            <a:r>
              <a:rPr lang="zh-CN" altLang="en-US" sz="1600" dirty="0" smtClean="0"/>
              <a:t>图卷积</a:t>
            </a:r>
            <a:r>
              <a:rPr lang="en-US" altLang="zh-CN" sz="1600" dirty="0" smtClean="0"/>
              <a:t>GCN-based segmentation, 3mJ/f)</a:t>
            </a:r>
            <a:endParaRPr lang="zh-CN" altLang="en-US" sz="1600" dirty="0"/>
          </a:p>
          <a:p>
            <a:pPr algn="just"/>
            <a:r>
              <a:rPr lang="en-US" altLang="zh-CN" sz="1600" dirty="0"/>
              <a:t>D. </a:t>
            </a:r>
            <a:r>
              <a:rPr lang="en-US" altLang="zh-CN" sz="1600" dirty="0" err="1"/>
              <a:t>Im</a:t>
            </a:r>
            <a:r>
              <a:rPr lang="en-US" altLang="zh-CN" sz="1600" dirty="0"/>
              <a:t>, D. Han, S. Kang and H. -J. </a:t>
            </a:r>
            <a:r>
              <a:rPr lang="en-US" altLang="zh-CN" sz="1600" dirty="0" err="1"/>
              <a:t>Yoo</a:t>
            </a:r>
            <a:r>
              <a:rPr lang="en-US" altLang="zh-CN" sz="1600" dirty="0"/>
              <a:t>, "A Pipelined Point Cloud Based Neural Network Processor for 3-D Vision With Large-Scale Max Pooling Layer Prediction," </a:t>
            </a:r>
            <a:r>
              <a:rPr lang="en-US" altLang="zh-CN" sz="1600" i="1" dirty="0" smtClean="0"/>
              <a:t>IEEE </a:t>
            </a:r>
            <a:r>
              <a:rPr lang="en-US" altLang="zh-CN" sz="1600" i="1" dirty="0"/>
              <a:t>Journal of Solid-State Circuits</a:t>
            </a:r>
            <a:r>
              <a:rPr lang="en-US" altLang="zh-CN" sz="1600" dirty="0"/>
              <a:t>, vol. 57, no. 2, pp. 661-670, Feb. </a:t>
            </a:r>
            <a:r>
              <a:rPr lang="en-US" altLang="zh-CN" sz="1600" dirty="0" smtClean="0"/>
              <a:t>2022. (HPE</a:t>
            </a:r>
            <a:r>
              <a:rPr lang="zh-CN" altLang="en-US" sz="1600" dirty="0" smtClean="0"/>
              <a:t>应用</a:t>
            </a:r>
            <a:r>
              <a:rPr lang="en-US" altLang="zh-CN" sz="1600" dirty="0" smtClean="0"/>
              <a:t>, extended from PNNPU-VLSI2021)</a:t>
            </a:r>
            <a:endParaRPr lang="zh-CN" altLang="en-US" sz="1600"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75</a:t>
            </a:fld>
            <a:endParaRPr lang="zh-CN" altLang="en-US" dirty="0"/>
          </a:p>
        </p:txBody>
      </p:sp>
      <p:sp>
        <p:nvSpPr>
          <p:cNvPr id="5" name="文本占位符 4"/>
          <p:cNvSpPr>
            <a:spLocks noGrp="1"/>
          </p:cNvSpPr>
          <p:nvPr>
            <p:ph type="body" sz="quarter" idx="14"/>
          </p:nvPr>
        </p:nvSpPr>
        <p:spPr/>
        <p:txBody>
          <a:bodyPr/>
          <a:lstStyle/>
          <a:p>
            <a:endParaRPr lang="zh-CN" altLang="en-US" dirty="0"/>
          </a:p>
        </p:txBody>
      </p:sp>
    </p:spTree>
    <p:extLst>
      <p:ext uri="{BB962C8B-B14F-4D97-AF65-F5344CB8AC3E}">
        <p14:creationId xmlns:p14="http://schemas.microsoft.com/office/powerpoint/2010/main" val="34610964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5908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endParaRPr lang="zh-CN" altLang="en-US"/>
          </a:p>
        </p:txBody>
      </p:sp>
      <p:graphicFrame>
        <p:nvGraphicFramePr>
          <p:cNvPr id="5" name="图示 4"/>
          <p:cNvGraphicFramePr/>
          <p:nvPr>
            <p:extLst>
              <p:ext uri="{D42A27DB-BD31-4B8C-83A1-F6EECF244321}">
                <p14:modId xmlns:p14="http://schemas.microsoft.com/office/powerpoint/2010/main" val="3327369194"/>
              </p:ext>
            </p:extLst>
          </p:nvPr>
        </p:nvGraphicFramePr>
        <p:xfrm>
          <a:off x="1447800" y="1676400"/>
          <a:ext cx="9753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824829" y="344269"/>
            <a:ext cx="1842171" cy="646331"/>
          </a:xfrm>
          <a:prstGeom prst="rect">
            <a:avLst/>
          </a:prstGeom>
          <a:noFill/>
        </p:spPr>
        <p:txBody>
          <a:bodyPr wrap="none" rtlCol="0">
            <a:spAutoFit/>
          </a:bodyPr>
          <a:lstStyle/>
          <a:p>
            <a:r>
              <a:rPr kumimoji="0" lang="en-US" altLang="zh-CN" sz="3600" b="0" i="0" u="none" strike="noStrike" kern="0" cap="none" spc="0" normalizeH="0" baseline="0" noProof="0" dirty="0" smtClean="0">
                <a:ln>
                  <a:noFill/>
                </a:ln>
                <a:solidFill>
                  <a:prstClr val="black"/>
                </a:solidFill>
                <a:effectLst/>
                <a:uLnTx/>
                <a:uFillTx/>
                <a:latin typeface="Verdana"/>
                <a:ea typeface="+mj-ea"/>
              </a:rPr>
              <a:t>Outline</a:t>
            </a:r>
            <a:endParaRPr lang="zh-CN" altLang="en-US" sz="3600" b="0" dirty="0"/>
          </a:p>
        </p:txBody>
      </p:sp>
    </p:spTree>
    <p:extLst>
      <p:ext uri="{BB962C8B-B14F-4D97-AF65-F5344CB8AC3E}">
        <p14:creationId xmlns:p14="http://schemas.microsoft.com/office/powerpoint/2010/main" val="7968417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Volumetric-Based</a:t>
            </a:r>
            <a:endParaRPr lang="zh-CN" altLang="en-US" dirty="0"/>
          </a:p>
        </p:txBody>
      </p:sp>
      <p:sp>
        <p:nvSpPr>
          <p:cNvPr id="3" name="文本占位符 2"/>
          <p:cNvSpPr>
            <a:spLocks noGrp="1"/>
          </p:cNvSpPr>
          <p:nvPr>
            <p:ph type="body" idx="1"/>
          </p:nvPr>
        </p:nvSpPr>
        <p:spPr>
          <a:xfrm>
            <a:off x="891539" y="1219200"/>
            <a:ext cx="10462261" cy="1107996"/>
          </a:xfrm>
        </p:spPr>
        <p:txBody>
          <a:bodyPr/>
          <a:lstStyle/>
          <a:p>
            <a:r>
              <a:rPr lang="en-US" altLang="zh-CN" dirty="0" smtClean="0"/>
              <a:t>3D CNN: </a:t>
            </a:r>
            <a:r>
              <a:rPr lang="en-US" altLang="zh-CN" dirty="0" err="1" smtClean="0"/>
              <a:t>VoxNet</a:t>
            </a:r>
            <a:r>
              <a:rPr lang="en-US" altLang="zh-CN" dirty="0" smtClean="0"/>
              <a:t>[1], 3D </a:t>
            </a:r>
            <a:r>
              <a:rPr lang="en-US" altLang="zh-CN" dirty="0" err="1" smtClean="0"/>
              <a:t>ShapeNets</a:t>
            </a:r>
            <a:r>
              <a:rPr lang="en-US" altLang="zh-CN" dirty="0" smtClean="0"/>
              <a:t>[2], </a:t>
            </a:r>
            <a:r>
              <a:rPr lang="en-US" altLang="zh-CN" dirty="0" err="1" smtClean="0"/>
              <a:t>PointGrid</a:t>
            </a:r>
            <a:r>
              <a:rPr lang="en-US" altLang="zh-CN" dirty="0" smtClean="0"/>
              <a:t>[3]</a:t>
            </a:r>
          </a:p>
          <a:p>
            <a:r>
              <a:rPr lang="en-US" altLang="zh-CN" dirty="0" err="1" smtClean="0"/>
              <a:t>Submanifold</a:t>
            </a:r>
            <a:r>
              <a:rPr lang="en-US" altLang="zh-CN" dirty="0" smtClean="0"/>
              <a:t>[4], </a:t>
            </a:r>
            <a:r>
              <a:rPr lang="en-US" altLang="zh-CN" dirty="0" err="1" smtClean="0"/>
              <a:t>MinkowskiNet</a:t>
            </a:r>
            <a:r>
              <a:rPr lang="en-US" altLang="zh-CN" dirty="0" smtClean="0"/>
              <a:t>[5]</a:t>
            </a:r>
            <a:endParaRPr lang="zh-CN" altLang="en-US" dirty="0"/>
          </a:p>
        </p:txBody>
      </p:sp>
      <p:sp>
        <p:nvSpPr>
          <p:cNvPr id="4" name="灯片编号占位符 3"/>
          <p:cNvSpPr>
            <a:spLocks noGrp="1"/>
          </p:cNvSpPr>
          <p:nvPr>
            <p:ph type="sldNum" sz="quarter" idx="13"/>
          </p:nvPr>
        </p:nvSpPr>
        <p:spPr/>
        <p:txBody>
          <a:bodyPr/>
          <a:lstStyle/>
          <a:p>
            <a:fld id="{5FEA4630-3412-4BD3-8048-632181BEA8B9}" type="slidenum">
              <a:rPr lang="zh-CN" altLang="en-US" smtClean="0"/>
              <a:t>9</a:t>
            </a:fld>
            <a:endParaRPr lang="zh-CN" altLang="en-US"/>
          </a:p>
        </p:txBody>
      </p:sp>
      <p:sp>
        <p:nvSpPr>
          <p:cNvPr id="5" name="文本占位符 4"/>
          <p:cNvSpPr>
            <a:spLocks noGrp="1"/>
          </p:cNvSpPr>
          <p:nvPr>
            <p:ph type="body" sz="quarter" idx="14"/>
          </p:nvPr>
        </p:nvSpPr>
        <p:spPr/>
        <p:txBody>
          <a:bodyPr/>
          <a:lstStyle/>
          <a:p>
            <a:endParaRPr lang="zh-CN" altLang="en-US"/>
          </a:p>
        </p:txBody>
      </p:sp>
      <p:pic>
        <p:nvPicPr>
          <p:cNvPr id="9" name="图片 8"/>
          <p:cNvPicPr>
            <a:picLocks noChangeAspect="1"/>
          </p:cNvPicPr>
          <p:nvPr/>
        </p:nvPicPr>
        <p:blipFill>
          <a:blip r:embed="rId2"/>
          <a:stretch>
            <a:fillRect/>
          </a:stretch>
        </p:blipFill>
        <p:spPr>
          <a:xfrm>
            <a:off x="1048536" y="2451724"/>
            <a:ext cx="3113592" cy="4239434"/>
          </a:xfrm>
          <a:prstGeom prst="rect">
            <a:avLst/>
          </a:prstGeom>
        </p:spPr>
      </p:pic>
      <p:pic>
        <p:nvPicPr>
          <p:cNvPr id="10" name="图片 9"/>
          <p:cNvPicPr>
            <a:picLocks noChangeAspect="1"/>
          </p:cNvPicPr>
          <p:nvPr/>
        </p:nvPicPr>
        <p:blipFill>
          <a:blip r:embed="rId3"/>
          <a:stretch>
            <a:fillRect/>
          </a:stretch>
        </p:blipFill>
        <p:spPr>
          <a:xfrm>
            <a:off x="4426168" y="2327196"/>
            <a:ext cx="2283387" cy="4465399"/>
          </a:xfrm>
          <a:prstGeom prst="rect">
            <a:avLst/>
          </a:prstGeom>
        </p:spPr>
      </p:pic>
      <p:pic>
        <p:nvPicPr>
          <p:cNvPr id="1030" name="Picture 6" descr="Figure 2: The architecture of PointGrid. Starting from the grid obtained from our sampling strategy, both classification and segmentation networks share the feature extraction (encoder) part. Segmentation network uses skip connections to preserve information of different hierarchical levels. All convolutions, deconvolutions and fully connected layers include batch normalization and ReLU (except object category and object-part segmentation layers). The notion 32@16x16 means there are 32 convolutional filters and the spatial dimension is 16×16. The network is visualized in 2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7504" y="1970384"/>
            <a:ext cx="2991536" cy="23114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nvidia.github.io/MinkowskiEngine/_images/detection_3d_ne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7869" y="4648200"/>
            <a:ext cx="4383662" cy="168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87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49863</TotalTime>
  <Words>3737</Words>
  <Application>Microsoft Office PowerPoint</Application>
  <PresentationFormat>宽屏</PresentationFormat>
  <Paragraphs>416</Paragraphs>
  <Slides>76</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76</vt:i4>
      </vt:variant>
    </vt:vector>
  </HeadingPairs>
  <TitlesOfParts>
    <vt:vector size="84" baseType="lpstr">
      <vt:lpstr>等线</vt:lpstr>
      <vt:lpstr>宋体</vt:lpstr>
      <vt:lpstr>Adobe Devanagari</vt:lpstr>
      <vt:lpstr>Arial</vt:lpstr>
      <vt:lpstr>Calibri</vt:lpstr>
      <vt:lpstr>Verdana</vt:lpstr>
      <vt:lpstr>Wingdings</vt:lpstr>
      <vt:lpstr>Office Theme</vt:lpstr>
      <vt:lpstr>PowerPoint 演示文稿</vt:lpstr>
      <vt:lpstr>PowerPoint 演示文稿</vt:lpstr>
      <vt:lpstr>Point Cloud</vt:lpstr>
      <vt:lpstr>Dataset-合成</vt:lpstr>
      <vt:lpstr>Dataset-真实</vt:lpstr>
      <vt:lpstr>Tasks</vt:lpstr>
      <vt:lpstr>Summary of Datasets</vt:lpstr>
      <vt:lpstr>PowerPoint 演示文稿</vt:lpstr>
      <vt:lpstr>Volumetric-Based</vt:lpstr>
      <vt:lpstr>References</vt:lpstr>
      <vt:lpstr>Sparse Conv-Regular Output[1]</vt:lpstr>
      <vt:lpstr>Sparse Conv-Regular Output</vt:lpstr>
      <vt:lpstr>Sparse Conv-Submanifold[1](子流形)</vt:lpstr>
      <vt:lpstr>Minkowski Convolution</vt:lpstr>
      <vt:lpstr>Minkowski Networks</vt:lpstr>
      <vt:lpstr>Minkowski 优缺点</vt:lpstr>
      <vt:lpstr>PowerPoint 演示文稿</vt:lpstr>
      <vt:lpstr>Point-Based</vt:lpstr>
      <vt:lpstr>PointNet-Challenges</vt:lpstr>
      <vt:lpstr>PointNet-Solutions</vt:lpstr>
      <vt:lpstr>PointNet++-Motivations</vt:lpstr>
      <vt:lpstr>PointNet++-Solutions</vt:lpstr>
      <vt:lpstr>Sampling and Grouping</vt:lpstr>
      <vt:lpstr>Furthest Point Sampling(FPS)</vt:lpstr>
      <vt:lpstr>K-Nearest Neighbor(KNN)</vt:lpstr>
      <vt:lpstr>Ball Query(BQ)</vt:lpstr>
      <vt:lpstr>PointMLP</vt:lpstr>
      <vt:lpstr>PointMLP-elite</vt:lpstr>
      <vt:lpstr>PointMLP-Results</vt:lpstr>
      <vt:lpstr>DGCNN-Motivations</vt:lpstr>
      <vt:lpstr>DGCNN-Solution: EdgeConv</vt:lpstr>
      <vt:lpstr>DGCNN-Solution: EdgeConv</vt:lpstr>
      <vt:lpstr>DGCNN-Solution: Network Architecture</vt:lpstr>
      <vt:lpstr>DGCNN-Results</vt:lpstr>
      <vt:lpstr>Other Methods</vt:lpstr>
      <vt:lpstr>Summary of Methods</vt:lpstr>
      <vt:lpstr>Summary of Methods</vt:lpstr>
      <vt:lpstr>Complexity &amp; IoU/Accuracy</vt:lpstr>
      <vt:lpstr>PointNeXt</vt:lpstr>
      <vt:lpstr>网络总结</vt:lpstr>
      <vt:lpstr>PowerPoint 演示文稿</vt:lpstr>
      <vt:lpstr>Mesorasi-Challenges</vt:lpstr>
      <vt:lpstr>Mesorasi-Solution</vt:lpstr>
      <vt:lpstr>Mesorasi-Delay Aggregation</vt:lpstr>
      <vt:lpstr>Mesorasi-Acceleration Frame</vt:lpstr>
      <vt:lpstr>Mesorasi-Overall Hardware Design</vt:lpstr>
      <vt:lpstr>Mesorasi-Experimental Results</vt:lpstr>
      <vt:lpstr>PNNPU[1]-Network</vt:lpstr>
      <vt:lpstr>PNNPU-Challenges</vt:lpstr>
      <vt:lpstr>PNNPU-Construct-HFPS</vt:lpstr>
      <vt:lpstr>PNNPU-Neighbor Search-BSBQ</vt:lpstr>
      <vt:lpstr>PNNPU-Memory Manage with Paging</vt:lpstr>
      <vt:lpstr>PNNPU-Memory Manage with LLPT</vt:lpstr>
      <vt:lpstr>PNNPU-Max-pooling Prediction</vt:lpstr>
      <vt:lpstr>PNNPU-Prediction with Large Value Input</vt:lpstr>
      <vt:lpstr>PNNPU-Results</vt:lpstr>
      <vt:lpstr>PointAcc[1]-Observation</vt:lpstr>
      <vt:lpstr>PointAcc-Challenges</vt:lpstr>
      <vt:lpstr>PointAcc-Solutions</vt:lpstr>
      <vt:lpstr>PointAcc-Key 1: Diverse Mapping</vt:lpstr>
      <vt:lpstr>PointAcc-Mergesort</vt:lpstr>
      <vt:lpstr>PointAcc-One Versatile Arch</vt:lpstr>
      <vt:lpstr>PointAcc-Key 2: MXU-Streaming MatMul</vt:lpstr>
      <vt:lpstr>PointAcc-Key 3: MMU-Layer Fusion</vt:lpstr>
      <vt:lpstr>PointAcc-Comparison with GPU</vt:lpstr>
      <vt:lpstr>PointAcc-Comparison with Mesorasi[1]</vt:lpstr>
      <vt:lpstr>PointAcc-Source of Performance Gain</vt:lpstr>
      <vt:lpstr>Point-X</vt:lpstr>
      <vt:lpstr>Point-X-Clustering Algorithm</vt:lpstr>
      <vt:lpstr>Point-X-Clustering Hardware</vt:lpstr>
      <vt:lpstr>Point-X-Clustering Results</vt:lpstr>
      <vt:lpstr>Point-X-Chain NoC</vt:lpstr>
      <vt:lpstr>Point-X-Chain NoC</vt:lpstr>
      <vt:lpstr>Point-X-Results</vt:lpstr>
      <vt:lpstr>Other accelerators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Processing of Deep Neural Networks:  from Algorithms to Hardware Architectures</dc:title>
  <dc:creator>Changchun ZHOU</dc:creator>
  <cp:lastModifiedBy>ZHOU</cp:lastModifiedBy>
  <cp:revision>2655</cp:revision>
  <dcterms:created xsi:type="dcterms:W3CDTF">2019-12-18T15:23:26Z</dcterms:created>
  <dcterms:modified xsi:type="dcterms:W3CDTF">2023-09-12T11:33:41Z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2019-12-18T00:00:00Z</vt:filetime>
  </property>
</Properties>
</file>